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4"/>
  </p:notesMasterIdLst>
  <p:sldIdLst>
    <p:sldId id="256" r:id="rId2"/>
    <p:sldId id="257" r:id="rId3"/>
    <p:sldId id="258" r:id="rId4"/>
    <p:sldId id="259" r:id="rId5"/>
    <p:sldId id="372" r:id="rId6"/>
    <p:sldId id="375" r:id="rId7"/>
    <p:sldId id="373" r:id="rId8"/>
    <p:sldId id="265" r:id="rId9"/>
    <p:sldId id="272" r:id="rId10"/>
    <p:sldId id="380" r:id="rId11"/>
    <p:sldId id="377" r:id="rId12"/>
    <p:sldId id="355" r:id="rId13"/>
    <p:sldId id="350" r:id="rId14"/>
    <p:sldId id="353" r:id="rId15"/>
    <p:sldId id="354" r:id="rId16"/>
    <p:sldId id="352" r:id="rId17"/>
    <p:sldId id="367" r:id="rId18"/>
    <p:sldId id="379" r:id="rId19"/>
    <p:sldId id="267" r:id="rId20"/>
    <p:sldId id="322" r:id="rId21"/>
    <p:sldId id="368" r:id="rId22"/>
    <p:sldId id="403" r:id="rId23"/>
    <p:sldId id="323" r:id="rId24"/>
    <p:sldId id="402" r:id="rId25"/>
    <p:sldId id="324" r:id="rId26"/>
    <p:sldId id="325" r:id="rId27"/>
    <p:sldId id="415" r:id="rId28"/>
    <p:sldId id="416" r:id="rId29"/>
    <p:sldId id="417" r:id="rId30"/>
    <p:sldId id="412" r:id="rId31"/>
    <p:sldId id="369" r:id="rId32"/>
    <p:sldId id="370" r:id="rId33"/>
    <p:sldId id="326" r:id="rId34"/>
    <p:sldId id="328" r:id="rId35"/>
    <p:sldId id="371" r:id="rId36"/>
    <p:sldId id="329" r:id="rId37"/>
    <p:sldId id="330" r:id="rId38"/>
    <p:sldId id="378" r:id="rId39"/>
    <p:sldId id="331" r:id="rId40"/>
    <p:sldId id="332" r:id="rId41"/>
    <p:sldId id="278" r:id="rId42"/>
    <p:sldId id="320" r:id="rId43"/>
    <p:sldId id="349" r:id="rId44"/>
    <p:sldId id="282" r:id="rId45"/>
    <p:sldId id="285" r:id="rId46"/>
    <p:sldId id="286" r:id="rId47"/>
    <p:sldId id="299" r:id="rId48"/>
    <p:sldId id="382" r:id="rId49"/>
    <p:sldId id="300" r:id="rId50"/>
    <p:sldId id="287" r:id="rId51"/>
    <p:sldId id="383" r:id="rId52"/>
    <p:sldId id="384" r:id="rId53"/>
    <p:sldId id="289" r:id="rId54"/>
    <p:sldId id="385" r:id="rId55"/>
    <p:sldId id="389" r:id="rId56"/>
    <p:sldId id="387" r:id="rId57"/>
    <p:sldId id="388" r:id="rId58"/>
    <p:sldId id="386" r:id="rId59"/>
    <p:sldId id="391" r:id="rId60"/>
    <p:sldId id="393" r:id="rId61"/>
    <p:sldId id="392" r:id="rId62"/>
    <p:sldId id="290" r:id="rId63"/>
    <p:sldId id="301" r:id="rId64"/>
    <p:sldId id="302" r:id="rId65"/>
    <p:sldId id="291" r:id="rId66"/>
    <p:sldId id="404" r:id="rId67"/>
    <p:sldId id="405" r:id="rId68"/>
    <p:sldId id="406" r:id="rId69"/>
    <p:sldId id="407" r:id="rId70"/>
    <p:sldId id="408" r:id="rId71"/>
    <p:sldId id="409" r:id="rId72"/>
    <p:sldId id="410" r:id="rId73"/>
    <p:sldId id="411" r:id="rId74"/>
    <p:sldId id="356" r:id="rId75"/>
    <p:sldId id="394" r:id="rId76"/>
    <p:sldId id="358" r:id="rId77"/>
    <p:sldId id="359" r:id="rId78"/>
    <p:sldId id="292" r:id="rId79"/>
    <p:sldId id="293" r:id="rId80"/>
    <p:sldId id="303" r:id="rId81"/>
    <p:sldId id="304" r:id="rId82"/>
    <p:sldId id="420" r:id="rId83"/>
    <p:sldId id="421" r:id="rId84"/>
    <p:sldId id="294" r:id="rId85"/>
    <p:sldId id="295" r:id="rId86"/>
    <p:sldId id="305" r:id="rId87"/>
    <p:sldId id="296" r:id="rId88"/>
    <p:sldId id="360" r:id="rId89"/>
    <p:sldId id="297" r:id="rId90"/>
    <p:sldId id="306" r:id="rId91"/>
    <p:sldId id="307" r:id="rId92"/>
    <p:sldId id="318" r:id="rId93"/>
    <p:sldId id="414" r:id="rId94"/>
    <p:sldId id="413" r:id="rId95"/>
    <p:sldId id="308" r:id="rId96"/>
    <p:sldId id="319" r:id="rId97"/>
    <p:sldId id="401" r:id="rId98"/>
    <p:sldId id="336" r:id="rId99"/>
    <p:sldId id="399" r:id="rId100"/>
    <p:sldId id="398" r:id="rId101"/>
    <p:sldId id="400" r:id="rId102"/>
    <p:sldId id="335" r:id="rId103"/>
    <p:sldId id="381" r:id="rId104"/>
    <p:sldId id="337" r:id="rId105"/>
    <p:sldId id="342" r:id="rId106"/>
    <p:sldId id="395" r:id="rId107"/>
    <p:sldId id="339" r:id="rId108"/>
    <p:sldId id="343" r:id="rId109"/>
    <p:sldId id="345" r:id="rId110"/>
    <p:sldId id="338" r:id="rId111"/>
    <p:sldId id="346" r:id="rId112"/>
    <p:sldId id="311" r:id="rId113"/>
    <p:sldId id="361" r:id="rId114"/>
    <p:sldId id="362" r:id="rId115"/>
    <p:sldId id="363" r:id="rId116"/>
    <p:sldId id="270" r:id="rId117"/>
    <p:sldId id="365" r:id="rId118"/>
    <p:sldId id="366" r:id="rId119"/>
    <p:sldId id="422" r:id="rId120"/>
    <p:sldId id="396" r:id="rId121"/>
    <p:sldId id="418" r:id="rId122"/>
    <p:sldId id="419" r:id="rId1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4660"/>
  </p:normalViewPr>
  <p:slideViewPr>
    <p:cSldViewPr>
      <p:cViewPr varScale="1">
        <p:scale>
          <a:sx n="69" d="100"/>
          <a:sy n="69" d="100"/>
        </p:scale>
        <p:origin x="-13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8065F-05F4-4F08-B285-E97D3BE8C6C7}" type="datetimeFigureOut">
              <a:rPr lang="th-TH" smtClean="0"/>
              <a:t>11/10/60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A706D-FBE6-4A89-97E9-9722521E1E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361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706D-FBE6-4A89-97E9-9722521E1EF2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2003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706D-FBE6-4A89-97E9-9722521E1EF2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2003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706D-FBE6-4A89-97E9-9722521E1EF2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1208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706D-FBE6-4A89-97E9-9722521E1EF2}" type="slidenum">
              <a:rPr lang="th-TH" smtClean="0"/>
              <a:t>66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916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10/11/2017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ctrTitle"/>
          </p:nvPr>
        </p:nvSpPr>
        <p:spPr>
          <a:xfrm>
            <a:off x="539552" y="2060848"/>
            <a:ext cx="7851648" cy="1828800"/>
          </a:xfrm>
        </p:spPr>
        <p:txBody>
          <a:bodyPr/>
          <a:lstStyle/>
          <a:p>
            <a:pPr algn="ctr"/>
            <a:r>
              <a:rPr lang="en-US" dirty="0" smtClean="0"/>
              <a:t>Collective review </a:t>
            </a:r>
            <a:br>
              <a:rPr lang="en-US" dirty="0" smtClean="0"/>
            </a:br>
            <a:r>
              <a:rPr lang="en-US" dirty="0" smtClean="0"/>
              <a:t>Cardiac output monitoring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4788024" y="5445224"/>
            <a:ext cx="432755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R3 </a:t>
            </a:r>
            <a:r>
              <a:rPr lang="th-TH" sz="2000" b="1" dirty="0" err="1" smtClean="0">
                <a:solidFill>
                  <a:schemeClr val="bg1"/>
                </a:solidFill>
              </a:rPr>
              <a:t>ธีรวัฒน์</a:t>
            </a:r>
            <a:r>
              <a:rPr lang="th-TH" sz="2000" b="1" dirty="0" smtClean="0">
                <a:solidFill>
                  <a:schemeClr val="bg1"/>
                </a:solidFill>
              </a:rPr>
              <a:t>  </a:t>
            </a:r>
            <a:r>
              <a:rPr lang="th-TH" sz="2000" b="1" dirty="0" err="1" smtClean="0">
                <a:solidFill>
                  <a:schemeClr val="bg1"/>
                </a:solidFill>
              </a:rPr>
              <a:t>คุณาธินันท์</a:t>
            </a:r>
            <a:endParaRPr lang="th-TH" sz="2000" b="1" dirty="0" smtClean="0">
              <a:solidFill>
                <a:schemeClr val="bg1"/>
              </a:solidFill>
            </a:endParaRPr>
          </a:p>
          <a:p>
            <a:pPr lvl="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lang="th-TH" sz="2400" b="1" dirty="0" smtClean="0">
                <a:solidFill>
                  <a:schemeClr val="bg1"/>
                </a:solidFill>
              </a:rPr>
              <a:t>อาจารย์ ณรงค์</a:t>
            </a:r>
            <a:r>
              <a:rPr lang="th-TH" sz="2400" b="1" dirty="0">
                <a:solidFill>
                  <a:schemeClr val="bg1"/>
                </a:solidFill>
              </a:rPr>
              <a:t>ศักดิ์  เจษฎาภัทรกุล</a:t>
            </a:r>
          </a:p>
          <a:p>
            <a:endParaRPr lang="th-TH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9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Invasive </a:t>
            </a:r>
            <a:br>
              <a:rPr lang="en-US" b="1" dirty="0" smtClean="0"/>
            </a:br>
            <a:r>
              <a:rPr lang="en-US" b="1" dirty="0" smtClean="0"/>
              <a:t>cardiac output monitoring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99067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53442" cy="658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6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7410" name="Picture 2" descr="http://accessanesthesiology.mhmedical.com/data/books/long2/long2_c032f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5680"/>
            <a:ext cx="7632848" cy="685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98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Partial CO2 rebreathing </a:t>
            </a:r>
            <a:r>
              <a:rPr lang="en-US" b="1" dirty="0" smtClean="0"/>
              <a:t>technique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/>
              <a:t>minimal invasiveness </a:t>
            </a:r>
          </a:p>
          <a:p>
            <a:pPr lvl="1"/>
            <a:r>
              <a:rPr lang="en-US" dirty="0"/>
              <a:t>capability of continuous monitoring of CO</a:t>
            </a:r>
            <a:endParaRPr lang="th-TH" dirty="0"/>
          </a:p>
          <a:p>
            <a:endParaRPr lang="en-US" dirty="0" smtClean="0"/>
          </a:p>
          <a:p>
            <a:r>
              <a:rPr lang="en-US" dirty="0" smtClean="0"/>
              <a:t>Limitations</a:t>
            </a:r>
          </a:p>
          <a:p>
            <a:pPr lvl="1"/>
            <a:r>
              <a:rPr lang="en-US" dirty="0"/>
              <a:t>intubated patients without </a:t>
            </a:r>
            <a:r>
              <a:rPr lang="en-US" dirty="0" smtClean="0"/>
              <a:t>severe gas-exchange </a:t>
            </a:r>
            <a:r>
              <a:rPr lang="en-US" dirty="0"/>
              <a:t>abnormality </a:t>
            </a:r>
          </a:p>
          <a:p>
            <a:pPr lvl="1"/>
            <a:r>
              <a:rPr lang="en-US" dirty="0" smtClean="0"/>
              <a:t>patients </a:t>
            </a:r>
            <a:r>
              <a:rPr lang="en-US" dirty="0"/>
              <a:t>with PaCO</a:t>
            </a:r>
            <a:r>
              <a:rPr lang="en-US" sz="600" dirty="0"/>
              <a:t>2 </a:t>
            </a:r>
            <a:r>
              <a:rPr lang="en-US" dirty="0" smtClean="0"/>
              <a:t>above 30 mmHg</a:t>
            </a:r>
          </a:p>
          <a:p>
            <a:pPr lvl="1"/>
            <a:r>
              <a:rPr lang="en-US" dirty="0" smtClean="0">
                <a:solidFill>
                  <a:schemeClr val="dk1"/>
                </a:solidFill>
              </a:rPr>
              <a:t>patient </a:t>
            </a:r>
            <a:r>
              <a:rPr lang="en-US" dirty="0">
                <a:solidFill>
                  <a:schemeClr val="dk1"/>
                </a:solidFill>
              </a:rPr>
              <a:t>who cannot </a:t>
            </a:r>
            <a:r>
              <a:rPr lang="en-US" dirty="0" smtClean="0">
                <a:solidFill>
                  <a:schemeClr val="dk1"/>
                </a:solidFill>
              </a:rPr>
              <a:t>tolerate a </a:t>
            </a:r>
            <a:r>
              <a:rPr lang="en-US" dirty="0">
                <a:solidFill>
                  <a:schemeClr val="dk1"/>
                </a:solidFill>
              </a:rPr>
              <a:t>brief rebreathing period</a:t>
            </a:r>
            <a:endParaRPr lang="th-TH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537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Non-invasive </a:t>
            </a:r>
            <a:br>
              <a:rPr lang="en-US" b="1" dirty="0" smtClean="0"/>
            </a:br>
            <a:r>
              <a:rPr lang="en-US" b="1" dirty="0" smtClean="0"/>
              <a:t>cardiac output monitoring 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0617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Thoracic electrical </a:t>
            </a:r>
            <a:r>
              <a:rPr lang="en-US" b="1" dirty="0" err="1"/>
              <a:t>bioimpedance</a:t>
            </a:r>
            <a:r>
              <a:rPr lang="en-US" b="1" dirty="0"/>
              <a:t> (TEB)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delivery of a low-amplitude </a:t>
            </a:r>
            <a:r>
              <a:rPr lang="en-US" dirty="0" smtClean="0"/>
              <a:t>high-frequency electrical </a:t>
            </a:r>
            <a:r>
              <a:rPr lang="en-US" dirty="0"/>
              <a:t>current </a:t>
            </a:r>
            <a:r>
              <a:rPr lang="en-US" dirty="0" smtClean="0"/>
              <a:t>across  the thorax</a:t>
            </a:r>
          </a:p>
          <a:p>
            <a:endParaRPr lang="en-US" dirty="0" smtClean="0"/>
          </a:p>
          <a:p>
            <a:r>
              <a:rPr lang="en-US" dirty="0"/>
              <a:t>sensing </a:t>
            </a:r>
            <a:r>
              <a:rPr lang="en-US" dirty="0" smtClean="0"/>
              <a:t>electrodes measuring </a:t>
            </a:r>
            <a:r>
              <a:rPr lang="en-US" dirty="0"/>
              <a:t>impedance are placed on the upper and </a:t>
            </a:r>
            <a:r>
              <a:rPr lang="en-US" dirty="0" smtClean="0"/>
              <a:t>lower thorax</a:t>
            </a:r>
          </a:p>
          <a:p>
            <a:endParaRPr lang="en-US" dirty="0" smtClean="0"/>
          </a:p>
          <a:p>
            <a:r>
              <a:rPr lang="en-US" dirty="0"/>
              <a:t>Hemodynamic parameters are measured </a:t>
            </a:r>
            <a:r>
              <a:rPr lang="en-US" dirty="0" smtClean="0"/>
              <a:t> </a:t>
            </a:r>
            <a:r>
              <a:rPr lang="en-US" dirty="0"/>
              <a:t>based on changes in the thoracic electrical </a:t>
            </a:r>
            <a:r>
              <a:rPr lang="en-US" dirty="0" smtClean="0"/>
              <a:t>conductivity to </a:t>
            </a:r>
            <a:r>
              <a:rPr lang="en-US" dirty="0"/>
              <a:t>changes of thoracic aortic blood flow during </a:t>
            </a:r>
            <a:r>
              <a:rPr lang="en-US" dirty="0" smtClean="0"/>
              <a:t>the cardiac </a:t>
            </a:r>
            <a:r>
              <a:rPr lang="en-US" dirty="0"/>
              <a:t>cycle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241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Thoracic electrical </a:t>
            </a:r>
            <a:r>
              <a:rPr lang="en-US" b="1" dirty="0" err="1"/>
              <a:t>bioimpedance</a:t>
            </a:r>
            <a:r>
              <a:rPr lang="en-US" b="1" dirty="0"/>
              <a:t> (TEB)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2276872"/>
            <a:ext cx="45624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07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Thoracic electrical </a:t>
            </a:r>
            <a:r>
              <a:rPr lang="en-US" b="1" dirty="0" err="1"/>
              <a:t>bioimpedance</a:t>
            </a:r>
            <a:r>
              <a:rPr lang="en-US" b="1" dirty="0"/>
              <a:t> (TEB)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TEB involves delivery of a low-amplitude </a:t>
            </a:r>
            <a:r>
              <a:rPr lang="en-US" dirty="0" smtClean="0"/>
              <a:t>high-frequency electrical </a:t>
            </a:r>
            <a:r>
              <a:rPr lang="en-US" dirty="0"/>
              <a:t>current across the </a:t>
            </a:r>
            <a:r>
              <a:rPr lang="en-US" dirty="0" smtClean="0"/>
              <a:t>thorax</a:t>
            </a:r>
          </a:p>
          <a:p>
            <a:r>
              <a:rPr lang="en-US" dirty="0"/>
              <a:t>changes in the thoracic electrical </a:t>
            </a:r>
            <a:r>
              <a:rPr lang="en-US" dirty="0" smtClean="0"/>
              <a:t>conductivity to </a:t>
            </a:r>
            <a:r>
              <a:rPr lang="en-US" dirty="0"/>
              <a:t>changes of thoracic aortic blood flow during </a:t>
            </a:r>
            <a:r>
              <a:rPr lang="en-US" dirty="0" smtClean="0"/>
              <a:t>the cardiac cycle</a:t>
            </a:r>
          </a:p>
          <a:p>
            <a:r>
              <a:rPr lang="en-US" dirty="0" smtClean="0"/>
              <a:t>measuring </a:t>
            </a:r>
            <a:r>
              <a:rPr lang="en-US" dirty="0"/>
              <a:t>the impedance change </a:t>
            </a:r>
            <a:r>
              <a:rPr lang="en-US" dirty="0" smtClean="0"/>
              <a:t>generated by </a:t>
            </a:r>
            <a:r>
              <a:rPr lang="en-US" dirty="0"/>
              <a:t>the pulsatile flow and the time intervals </a:t>
            </a:r>
            <a:r>
              <a:rPr lang="en-US" dirty="0" smtClean="0"/>
              <a:t>between the </a:t>
            </a:r>
            <a:r>
              <a:rPr lang="en-US" dirty="0"/>
              <a:t>changes, SV can be calculated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703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Thoracic electrical </a:t>
            </a:r>
            <a:r>
              <a:rPr lang="en-US" b="1" dirty="0" err="1"/>
              <a:t>bioimpedance</a:t>
            </a:r>
            <a:r>
              <a:rPr lang="en-US" b="1" dirty="0"/>
              <a:t> (TEB)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</a:t>
            </a:r>
          </a:p>
          <a:p>
            <a:pPr lvl="1"/>
            <a:r>
              <a:rPr lang="en-US" dirty="0"/>
              <a:t>TEB is a completely noninvasive CO monitoring method</a:t>
            </a:r>
            <a:endParaRPr lang="en-US" dirty="0" smtClean="0"/>
          </a:p>
          <a:p>
            <a:r>
              <a:rPr lang="en-US" dirty="0" smtClean="0"/>
              <a:t>Limitations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rrhythmia</a:t>
            </a:r>
          </a:p>
          <a:p>
            <a:pPr lvl="1"/>
            <a:r>
              <a:rPr lang="en-US" dirty="0" smtClean="0"/>
              <a:t>fluid </a:t>
            </a:r>
            <a:r>
              <a:rPr lang="en-US" dirty="0"/>
              <a:t>in the </a:t>
            </a:r>
            <a:r>
              <a:rPr lang="en-US" dirty="0" smtClean="0"/>
              <a:t>thoracic component</a:t>
            </a:r>
          </a:p>
          <a:p>
            <a:pPr lvl="1"/>
            <a:r>
              <a:rPr lang="en-US" dirty="0" smtClean="0"/>
              <a:t>noise </a:t>
            </a:r>
            <a:r>
              <a:rPr lang="en-US" dirty="0"/>
              <a:t>from mechanical </a:t>
            </a:r>
            <a:r>
              <a:rPr lang="en-US" dirty="0" smtClean="0"/>
              <a:t>ventilation or </a:t>
            </a:r>
            <a:r>
              <a:rPr lang="en-US" dirty="0"/>
              <a:t>surgical </a:t>
            </a:r>
            <a:r>
              <a:rPr lang="en-US" dirty="0" err="1"/>
              <a:t>electrocautery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450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Electrical </a:t>
            </a:r>
            <a:r>
              <a:rPr lang="en-US" sz="4000" b="1" dirty="0" err="1"/>
              <a:t>bioreactance</a:t>
            </a:r>
            <a:r>
              <a:rPr lang="en-US" sz="4000" b="1" dirty="0"/>
              <a:t> </a:t>
            </a:r>
            <a:r>
              <a:rPr lang="en-US" sz="4000" b="1" dirty="0" err="1"/>
              <a:t>cardiography</a:t>
            </a:r>
            <a:endParaRPr lang="th-TH" sz="40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89" y="1916832"/>
            <a:ext cx="7191375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8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/>
              <a:t>Electrical </a:t>
            </a:r>
            <a:r>
              <a:rPr lang="en-US" sz="4400" b="1" dirty="0" err="1"/>
              <a:t>bioreactance</a:t>
            </a:r>
            <a:r>
              <a:rPr lang="en-US" sz="4400" b="1" dirty="0"/>
              <a:t> </a:t>
            </a:r>
            <a:r>
              <a:rPr lang="en-US" sz="4400" b="1" dirty="0" err="1" smtClean="0"/>
              <a:t>cardiography</a:t>
            </a:r>
            <a:r>
              <a:rPr lang="en-US" sz="4400" b="1" dirty="0" smtClean="0"/>
              <a:t>(EB)</a:t>
            </a:r>
            <a:endParaRPr lang="th-TH" sz="44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EB analysis is based on changes in </a:t>
            </a:r>
            <a:r>
              <a:rPr lang="en-US" dirty="0" smtClean="0"/>
              <a:t>frequency of </a:t>
            </a:r>
            <a:r>
              <a:rPr lang="en-US" dirty="0"/>
              <a:t>electrical resistivity across the </a:t>
            </a:r>
            <a:r>
              <a:rPr lang="en-US" dirty="0" smtClean="0"/>
              <a:t>thorax</a:t>
            </a:r>
          </a:p>
          <a:p>
            <a:r>
              <a:rPr lang="en-US" dirty="0" smtClean="0"/>
              <a:t>EB signal </a:t>
            </a:r>
            <a:r>
              <a:rPr lang="en-US" dirty="0"/>
              <a:t>is less susceptible to interference from chest </a:t>
            </a:r>
            <a:r>
              <a:rPr lang="en-US" dirty="0" smtClean="0"/>
              <a:t>wall movement</a:t>
            </a:r>
            <a:r>
              <a:rPr lang="en-US" dirty="0"/>
              <a:t>, lung edema, and pleural effusion. EB </a:t>
            </a:r>
            <a:r>
              <a:rPr lang="en-US" dirty="0" smtClean="0"/>
              <a:t>technology is </a:t>
            </a:r>
            <a:r>
              <a:rPr lang="en-US" dirty="0"/>
              <a:t>commercially available as the NICOM system </a:t>
            </a:r>
            <a:r>
              <a:rPr lang="en-US" dirty="0" smtClean="0"/>
              <a:t>in the </a:t>
            </a:r>
            <a:r>
              <a:rPr lang="en-US" dirty="0"/>
              <a:t>U.S.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348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40279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Pulmonary </a:t>
            </a:r>
            <a:r>
              <a:rPr lang="en-US" b="1" dirty="0"/>
              <a:t>artery </a:t>
            </a:r>
            <a:r>
              <a:rPr lang="en-US" b="1" dirty="0" smtClean="0"/>
              <a:t>catheter</a:t>
            </a:r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329"/>
            <a:ext cx="9201150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93296"/>
            <a:ext cx="33147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76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Electrical </a:t>
            </a:r>
            <a:r>
              <a:rPr lang="en-US" sz="4000" b="1" dirty="0" err="1"/>
              <a:t>bioreactance</a:t>
            </a:r>
            <a:r>
              <a:rPr lang="en-US" sz="4000" b="1" dirty="0"/>
              <a:t> </a:t>
            </a:r>
            <a:r>
              <a:rPr lang="en-US" sz="4000" b="1" dirty="0" err="1"/>
              <a:t>cardiography</a:t>
            </a:r>
            <a:endParaRPr lang="th-TH" sz="40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Noninvasive</a:t>
            </a:r>
          </a:p>
          <a:p>
            <a:pPr lvl="1"/>
            <a:r>
              <a:rPr lang="en-US" dirty="0" smtClean="0"/>
              <a:t>continuous monitoring with </a:t>
            </a:r>
            <a:r>
              <a:rPr lang="en-US" dirty="0"/>
              <a:t>more variety in clinical applications (e.g., from </a:t>
            </a:r>
            <a:r>
              <a:rPr lang="en-US" dirty="0" smtClean="0"/>
              <a:t>small children </a:t>
            </a:r>
            <a:r>
              <a:rPr lang="en-US" dirty="0"/>
              <a:t>to adults) and is very safe for clinical </a:t>
            </a:r>
            <a:r>
              <a:rPr lang="en-US" dirty="0" smtClean="0"/>
              <a:t>use</a:t>
            </a:r>
          </a:p>
        </p:txBody>
      </p:sp>
    </p:spTree>
    <p:extLst>
      <p:ext uri="{BB962C8B-B14F-4D97-AF65-F5344CB8AC3E}">
        <p14:creationId xmlns:p14="http://schemas.microsoft.com/office/powerpoint/2010/main" val="20925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Electrical </a:t>
            </a:r>
            <a:r>
              <a:rPr lang="en-US" sz="4000" b="1" dirty="0" err="1"/>
              <a:t>bioreactance</a:t>
            </a:r>
            <a:r>
              <a:rPr lang="en-US" sz="4000" b="1" dirty="0"/>
              <a:t> </a:t>
            </a:r>
            <a:r>
              <a:rPr lang="en-US" sz="4000" b="1" dirty="0" err="1"/>
              <a:t>cardiography</a:t>
            </a:r>
            <a:endParaRPr lang="th-TH" sz="40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Limitations </a:t>
            </a:r>
          </a:p>
          <a:p>
            <a:pPr lvl="1"/>
            <a:r>
              <a:rPr lang="en-US" dirty="0" smtClean="0"/>
              <a:t>signal interference was reported by </a:t>
            </a:r>
            <a:r>
              <a:rPr lang="en-US" dirty="0" err="1" smtClean="0"/>
              <a:t>electrocautery</a:t>
            </a:r>
            <a:r>
              <a:rPr lang="en-US" dirty="0" smtClean="0"/>
              <a:t> causing transiently impaired signals </a:t>
            </a:r>
          </a:p>
          <a:p>
            <a:pPr lvl="1"/>
            <a:r>
              <a:rPr lang="en-US" dirty="0" smtClean="0"/>
              <a:t>during episodes of low flow, NICOM signals may lose their accuracy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434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</a:t>
            </a:r>
            <a:r>
              <a:rPr lang="en-US" b="1" dirty="0" err="1"/>
              <a:t>ccNexfin</a:t>
            </a:r>
            <a:r>
              <a:rPr lang="en-US" b="1" dirty="0"/>
              <a:t> system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completely noninvasive continuous CO monitoring </a:t>
            </a:r>
            <a:r>
              <a:rPr lang="en-US" dirty="0" smtClean="0"/>
              <a:t>system</a:t>
            </a:r>
          </a:p>
          <a:p>
            <a:r>
              <a:rPr lang="en-US" dirty="0" err="1"/>
              <a:t>ccNexfin</a:t>
            </a:r>
            <a:r>
              <a:rPr lang="en-US" dirty="0"/>
              <a:t> system provides various </a:t>
            </a:r>
            <a:r>
              <a:rPr lang="en-US" dirty="0" smtClean="0"/>
              <a:t>hemodynamic parameters </a:t>
            </a:r>
            <a:r>
              <a:rPr lang="en-US" dirty="0"/>
              <a:t>including continuous BP, SV, CO, SVV, </a:t>
            </a:r>
            <a:r>
              <a:rPr lang="en-US" dirty="0" smtClean="0"/>
              <a:t>and SVR</a:t>
            </a:r>
            <a:endParaRPr lang="th-TH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295275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68" y="3943151"/>
            <a:ext cx="26955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1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</a:t>
            </a:r>
            <a:r>
              <a:rPr lang="en-US" b="1" dirty="0" err="1"/>
              <a:t>ccNexfin</a:t>
            </a:r>
            <a:r>
              <a:rPr lang="en-US" b="1" dirty="0"/>
              <a:t> system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671512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22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</a:t>
            </a:r>
            <a:r>
              <a:rPr lang="en-US" b="1" dirty="0" err="1"/>
              <a:t>ccNexfin</a:t>
            </a:r>
            <a:r>
              <a:rPr lang="en-US" b="1" dirty="0"/>
              <a:t> system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Essence </a:t>
            </a:r>
            <a:r>
              <a:rPr lang="en-US" dirty="0"/>
              <a:t>of the volume clamp method involves</a:t>
            </a:r>
          </a:p>
          <a:p>
            <a:pPr lvl="1"/>
            <a:r>
              <a:rPr lang="en-US" dirty="0" smtClean="0"/>
              <a:t>Clamping </a:t>
            </a:r>
            <a:r>
              <a:rPr lang="en-US" dirty="0"/>
              <a:t>artery to a constant volume </a:t>
            </a:r>
            <a:r>
              <a:rPr lang="en-US" dirty="0" smtClean="0"/>
              <a:t>by dynamically </a:t>
            </a:r>
            <a:r>
              <a:rPr lang="en-US" dirty="0"/>
              <a:t>providing equal pressure on </a:t>
            </a:r>
            <a:r>
              <a:rPr lang="en-US" dirty="0" smtClean="0"/>
              <a:t>either side </a:t>
            </a:r>
            <a:r>
              <a:rPr lang="en-US" dirty="0"/>
              <a:t>of arterial wall</a:t>
            </a:r>
          </a:p>
          <a:p>
            <a:r>
              <a:rPr lang="en-US" dirty="0" smtClean="0"/>
              <a:t>Volume </a:t>
            </a:r>
            <a:r>
              <a:rPr lang="en-US" dirty="0"/>
              <a:t>- Measure by a </a:t>
            </a:r>
            <a:r>
              <a:rPr lang="en-US" dirty="0" err="1" smtClean="0"/>
              <a:t>photoplethysmograph</a:t>
            </a:r>
            <a:r>
              <a:rPr lang="en-US" dirty="0"/>
              <a:t> </a:t>
            </a:r>
            <a:r>
              <a:rPr lang="en-US" dirty="0" smtClean="0"/>
              <a:t>built </a:t>
            </a:r>
            <a:r>
              <a:rPr lang="en-US" dirty="0"/>
              <a:t>into cuff</a:t>
            </a:r>
          </a:p>
          <a:p>
            <a:r>
              <a:rPr lang="en-US" dirty="0" smtClean="0"/>
              <a:t>Counter </a:t>
            </a:r>
            <a:r>
              <a:rPr lang="en-US" dirty="0"/>
              <a:t>pressure - apply by an </a:t>
            </a:r>
            <a:r>
              <a:rPr lang="en-US" dirty="0" smtClean="0"/>
              <a:t>inflatable bladder </a:t>
            </a:r>
            <a:r>
              <a:rPr lang="en-US" dirty="0"/>
              <a:t>inside the cuff and adjust 1000 </a:t>
            </a:r>
            <a:r>
              <a:rPr lang="en-US" dirty="0" smtClean="0"/>
              <a:t>times per </a:t>
            </a:r>
            <a:r>
              <a:rPr lang="en-US" dirty="0"/>
              <a:t>second to keep arterial volume constant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82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</a:t>
            </a:r>
            <a:r>
              <a:rPr lang="en-US" b="1" dirty="0" err="1"/>
              <a:t>ccNexfin</a:t>
            </a:r>
            <a:r>
              <a:rPr lang="en-US" b="1" dirty="0"/>
              <a:t> system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Advantages </a:t>
            </a:r>
            <a:endParaRPr lang="en-US" dirty="0" smtClean="0"/>
          </a:p>
          <a:p>
            <a:pPr lvl="1"/>
            <a:r>
              <a:rPr lang="en-US" dirty="0"/>
              <a:t>noninvasive </a:t>
            </a:r>
            <a:r>
              <a:rPr lang="en-US" dirty="0" smtClean="0"/>
              <a:t>CO monitoring</a:t>
            </a:r>
          </a:p>
          <a:p>
            <a:pPr lvl="1"/>
            <a:endParaRPr lang="en-US" dirty="0"/>
          </a:p>
          <a:p>
            <a:r>
              <a:rPr lang="en-US" dirty="0" smtClean="0"/>
              <a:t>Limitations </a:t>
            </a:r>
          </a:p>
          <a:p>
            <a:pPr lvl="1"/>
            <a:r>
              <a:rPr lang="en-US" dirty="0"/>
              <a:t>requires </a:t>
            </a:r>
            <a:r>
              <a:rPr lang="en-US" dirty="0" smtClean="0"/>
              <a:t>the </a:t>
            </a:r>
            <a:r>
              <a:rPr lang="en-US" dirty="0"/>
              <a:t>finger cuff </a:t>
            </a:r>
            <a:r>
              <a:rPr lang="en-US" dirty="0" smtClean="0"/>
              <a:t>to be </a:t>
            </a:r>
            <a:r>
              <a:rPr lang="en-US" dirty="0"/>
              <a:t>inflated </a:t>
            </a:r>
            <a:r>
              <a:rPr lang="en-US" dirty="0" smtClean="0"/>
              <a:t>continuously</a:t>
            </a:r>
          </a:p>
          <a:p>
            <a:pPr lvl="1"/>
            <a:r>
              <a:rPr lang="en-US" dirty="0"/>
              <a:t>maximum of 8 h per </a:t>
            </a:r>
            <a:r>
              <a:rPr lang="en-US" dirty="0" smtClean="0"/>
              <a:t>finger</a:t>
            </a:r>
          </a:p>
          <a:p>
            <a:pPr lvl="1"/>
            <a:r>
              <a:rPr lang="en-US" dirty="0"/>
              <a:t>severe </a:t>
            </a:r>
            <a:r>
              <a:rPr lang="en-US" dirty="0" smtClean="0"/>
              <a:t>peripheral vasoconstriction</a:t>
            </a:r>
          </a:p>
          <a:p>
            <a:pPr lvl="1"/>
            <a:r>
              <a:rPr lang="en-US" dirty="0" smtClean="0"/>
              <a:t>edematous fingers</a:t>
            </a:r>
          </a:p>
          <a:p>
            <a:pPr lvl="1"/>
            <a:r>
              <a:rPr lang="en-US" dirty="0" err="1" smtClean="0"/>
              <a:t>regurgitant</a:t>
            </a:r>
            <a:r>
              <a:rPr lang="en-US" dirty="0" smtClean="0"/>
              <a:t> aortic valve</a:t>
            </a:r>
          </a:p>
          <a:p>
            <a:pPr lvl="1"/>
            <a:r>
              <a:rPr lang="en-US" dirty="0"/>
              <a:t>aneurysm in the </a:t>
            </a:r>
            <a:r>
              <a:rPr lang="en-US" dirty="0" smtClean="0"/>
              <a:t>proximal aorta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82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059366"/>
              </p:ext>
            </p:extLst>
          </p:nvPr>
        </p:nvGraphicFramePr>
        <p:xfrm>
          <a:off x="0" y="188640"/>
          <a:ext cx="9026508" cy="6760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644"/>
                <a:gridCol w="782621"/>
                <a:gridCol w="2225441"/>
                <a:gridCol w="2762566"/>
                <a:gridCol w="2006236"/>
              </a:tblGrid>
              <a:tr h="442848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Device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Invasiveness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Equipment required 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Limitations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Information</a:t>
                      </a:r>
                    </a:p>
                    <a:p>
                      <a:endParaRPr lang="th-TH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PAC- TD</a:t>
                      </a:r>
                    </a:p>
                    <a:p>
                      <a:endParaRPr kumimoji="0"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Continuous PAC_TD</a:t>
                      </a:r>
                      <a:endParaRPr lang="th-TH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++++</a:t>
                      </a:r>
                      <a:endParaRPr lang="th-TH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Central venous access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Thermodilution</a:t>
                      </a: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capable PAC</a:t>
                      </a:r>
                      <a:endParaRPr lang="th-TH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PAC related complication</a:t>
                      </a:r>
                      <a:endParaRPr lang="th-TH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PAP,PCWP,</a:t>
                      </a: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SvO2</a:t>
                      </a:r>
                      <a:endParaRPr lang="th-TH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Pulse contour analysis </a:t>
                      </a:r>
                      <a:r>
                        <a:rPr kumimoji="0"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PiCCO</a:t>
                      </a: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+TPTD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+++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Thermistor-tipped arterial line in a central vessel CVC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-Requires intermittent recalibration and a central arterial catheter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-Less accurate with significant aortic regurgitation, arrhythmia, or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intra-aortic balloon pump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EVLW, GEDV, ITBV, SVV, PVV, ScvO2</a:t>
                      </a:r>
                      <a:endParaRPr lang="th-TH" sz="1600" dirty="0"/>
                    </a:p>
                  </a:txBody>
                  <a:tcPr/>
                </a:tc>
              </a:tr>
              <a:tr h="3316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Pulse contour analysis </a:t>
                      </a:r>
                      <a:r>
                        <a:rPr kumimoji="0"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LiDCO</a:t>
                      </a: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+TPTD</a:t>
                      </a:r>
                      <a:endParaRPr lang="th-TH" sz="1600" dirty="0" smtClean="0"/>
                    </a:p>
                    <a:p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+++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Arterial line  +/</a:t>
                      </a:r>
                      <a:r>
                        <a:rPr kumimoji="0" lang="th-T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CVC</a:t>
                      </a:r>
                      <a:endParaRPr lang="th-TH" sz="1600" dirty="0" smtClean="0"/>
                    </a:p>
                    <a:p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-Requires intermittent recalibration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Intracardiac</a:t>
                      </a: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kumimoji="0"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extracardiac</a:t>
                      </a:r>
                      <a:endParaRPr kumimoji="0"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Shunts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-Require good quality of arterial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waveform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-Calibration affected by muscle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relaxant and lithium therapy</a:t>
                      </a:r>
                    </a:p>
                    <a:p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ITBV, SVV, PVV</a:t>
                      </a:r>
                      <a:endParaRPr lang="th-TH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7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graphicFrame>
        <p:nvGraphicFramePr>
          <p:cNvPr id="4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489972"/>
              </p:ext>
            </p:extLst>
          </p:nvPr>
        </p:nvGraphicFramePr>
        <p:xfrm>
          <a:off x="0" y="188640"/>
          <a:ext cx="9026508" cy="6901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644"/>
                <a:gridCol w="782621"/>
                <a:gridCol w="2225441"/>
                <a:gridCol w="2834574"/>
                <a:gridCol w="1934228"/>
              </a:tblGrid>
              <a:tr h="72008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Device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Invasiveness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Equipment required 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Limitations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Information</a:t>
                      </a:r>
                    </a:p>
                    <a:p>
                      <a:endParaRPr lang="th-TH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Volume View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+++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Require A-line and CVP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--Require good quality of arterial waveform</a:t>
                      </a:r>
                    </a:p>
                    <a:p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EVLW, PVPI, GEDV, ITBV,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GEF, SVV, PPV, ScvO2</a:t>
                      </a:r>
                      <a:endParaRPr lang="th-TH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floTrac</a:t>
                      </a:r>
                      <a:r>
                        <a:rPr lang="en-US" sz="1600" dirty="0" smtClean="0"/>
                        <a:t>/ </a:t>
                      </a:r>
                      <a:r>
                        <a:rPr lang="en-US" sz="1600" dirty="0" err="1" smtClean="0"/>
                        <a:t>Vigileo</a:t>
                      </a:r>
                      <a:r>
                        <a:rPr lang="en-US" sz="1600" baseline="0" dirty="0" smtClean="0"/>
                        <a:t> 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++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A-line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No external calibration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-Arterial signal quality 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-Rapid changes in vascular motor tone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-Not indicated for IABP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Inaccuracy in hemodynamic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instability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CO,SVV, PPV, MAP</a:t>
                      </a:r>
                    </a:p>
                    <a:p>
                      <a:endParaRPr lang="th-TH" sz="1600" dirty="0"/>
                    </a:p>
                  </a:txBody>
                  <a:tcPr/>
                </a:tc>
              </a:tr>
              <a:tr h="33166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PRAM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++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A-line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Arterial signal quality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-Rapid changes in vascular motor tone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Inaccuracy in such an abnormal arteries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SVV, PPV, MAP</a:t>
                      </a:r>
                    </a:p>
                    <a:p>
                      <a:endParaRPr lang="th-TH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6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graphicFrame>
        <p:nvGraphicFramePr>
          <p:cNvPr id="4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3716017"/>
              </p:ext>
            </p:extLst>
          </p:nvPr>
        </p:nvGraphicFramePr>
        <p:xfrm>
          <a:off x="0" y="188640"/>
          <a:ext cx="9026508" cy="5438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608"/>
                <a:gridCol w="988657"/>
                <a:gridCol w="2225441"/>
                <a:gridCol w="2834574"/>
                <a:gridCol w="1934228"/>
              </a:tblGrid>
              <a:tr h="72008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Device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Invasiveness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Equipment required 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Limitations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Information</a:t>
                      </a:r>
                    </a:p>
                    <a:p>
                      <a:endParaRPr lang="th-TH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TEE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TEE probe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smtClean="0"/>
                        <a:t>Cost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smtClean="0"/>
                        <a:t>Operator dependent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EF, LVEDA, diameter of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IVC/SVC</a:t>
                      </a:r>
                      <a:endParaRPr lang="th-TH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ED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probe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 </a:t>
                      </a: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Poorly tolerated unless tracheal tube present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CO,SV,PV</a:t>
                      </a:r>
                      <a:endParaRPr lang="th-TH" sz="1600" dirty="0"/>
                    </a:p>
                  </a:txBody>
                  <a:tcPr/>
                </a:tc>
              </a:tr>
              <a:tr h="3316664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Partial CO2 rebreathing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NICO</a:t>
                      </a:r>
                      <a:endParaRPr lang="th-TH" sz="1600" dirty="0" smtClean="0"/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Rebreathing circuit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ETT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A-line 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 </a:t>
                      </a: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Requires tracheal intubation and stable tidal volumes during measurements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accuracy limits in patient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abnormal </a:t>
                      </a:r>
                      <a:r>
                        <a:rPr kumimoji="0" lang="en-US" sz="16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6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 </a:t>
                      </a: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mismatch 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-Valid only with CO2 &gt;30 mmHg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patient who cannot tolerate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brief rebreathing period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</a:t>
                      </a:r>
                      <a:endParaRPr lang="th-TH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81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graphicFrame>
        <p:nvGraphicFramePr>
          <p:cNvPr id="4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8874710"/>
              </p:ext>
            </p:extLst>
          </p:nvPr>
        </p:nvGraphicFramePr>
        <p:xfrm>
          <a:off x="0" y="188640"/>
          <a:ext cx="9026508" cy="6253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656"/>
                <a:gridCol w="864096"/>
                <a:gridCol w="1917954"/>
                <a:gridCol w="2834574"/>
                <a:gridCol w="1934228"/>
              </a:tblGrid>
              <a:tr h="72008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Device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Invasiveness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Equipment required 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Limitations</a:t>
                      </a:r>
                      <a:endParaRPr lang="th-T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Information</a:t>
                      </a:r>
                    </a:p>
                    <a:p>
                      <a:endParaRPr lang="th-TH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volume clamp method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 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ClearSight</a:t>
                      </a: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system</a:t>
                      </a:r>
                    </a:p>
                    <a:p>
                      <a:r>
                        <a:rPr kumimoji="0"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ccNexfin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-measurement is restricted to 8 h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strong vasoconstriction,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Raynaud disease or very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edematous fingers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erroneous may occur in patient with aortic valve insufficiency or proximal aneurysm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MAP, SVV, PPV</a:t>
                      </a:r>
                      <a:endParaRPr lang="th-TH" sz="1600" dirty="0" smtClean="0"/>
                    </a:p>
                    <a:p>
                      <a:endParaRPr lang="th-TH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Bioimpedance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 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Biomed electrode 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-movement artifacts, e.g., noise from mechanical ventilator, </a:t>
                      </a:r>
                      <a:r>
                        <a:rPr kumimoji="0"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electrocautery</a:t>
                      </a:r>
                      <a:endParaRPr kumimoji="0"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-thoracic fluid overload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-arrhythmia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need to be intubated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Signal stability fails after 24 h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</a:t>
                      </a:r>
                      <a:endParaRPr lang="th-TH" sz="1600" dirty="0"/>
                    </a:p>
                  </a:txBody>
                  <a:tcPr/>
                </a:tc>
              </a:tr>
              <a:tr h="1448856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Bioreactance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 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NICOM</a:t>
                      </a:r>
                      <a:r>
                        <a:rPr lang="en-US" sz="1600" baseline="0" dirty="0" smtClean="0"/>
                        <a:t> electrode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-limit in condition of low flow period</a:t>
                      </a:r>
                    </a:p>
                    <a:p>
                      <a:r>
                        <a:rPr kumimoji="0"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-signal artifact, e.g., </a:t>
                      </a:r>
                      <a:r>
                        <a:rPr kumimoji="0" lang="en-US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electrocautery</a:t>
                      </a:r>
                      <a:endParaRPr lang="th-T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</a:t>
                      </a:r>
                      <a:endParaRPr lang="th-TH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2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en-US" b="1" dirty="0"/>
              <a:t>Pulmonary artery catheter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https://classconnection.s3.amazonaws.com/758/flashcards/56758/jpg/pac_wave134834569576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39647"/>
            <a:ext cx="8054330" cy="5003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46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References 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cs typeface="+mj-cs"/>
              </a:rPr>
              <a:t>Minimally invasive or noninvasive cardiac output </a:t>
            </a:r>
            <a:r>
              <a:rPr lang="en-US" sz="1600" dirty="0" err="1" smtClean="0">
                <a:cs typeface="+mj-cs"/>
              </a:rPr>
              <a:t>measurement:an</a:t>
            </a:r>
            <a:r>
              <a:rPr lang="en-US" sz="1600" dirty="0" smtClean="0">
                <a:cs typeface="+mj-cs"/>
              </a:rPr>
              <a:t> update ,</a:t>
            </a:r>
            <a:r>
              <a:rPr lang="en-US" sz="1600" dirty="0">
                <a:cs typeface="+mj-cs"/>
              </a:rPr>
              <a:t> Japanese Society of Anesthesiologists </a:t>
            </a:r>
            <a:r>
              <a:rPr lang="en-US" sz="1600" dirty="0" smtClean="0">
                <a:cs typeface="+mj-cs"/>
              </a:rPr>
              <a:t>2016,</a:t>
            </a:r>
            <a:r>
              <a:rPr lang="th-TH" sz="1600" dirty="0">
                <a:cs typeface="+mj-cs"/>
              </a:rPr>
              <a:t> </a:t>
            </a:r>
            <a:r>
              <a:rPr lang="th-TH" sz="1600" dirty="0" smtClean="0">
                <a:cs typeface="+mj-cs"/>
              </a:rPr>
              <a:t>30:461–480</a:t>
            </a:r>
            <a:endParaRPr lang="en-US" sz="1600" dirty="0" smtClean="0">
              <a:cs typeface="+mj-cs"/>
            </a:endParaRPr>
          </a:p>
          <a:p>
            <a:r>
              <a:rPr lang="en-US" sz="1600" dirty="0">
                <a:cs typeface="+mj-cs"/>
              </a:rPr>
              <a:t>Annals of Cardiac </a:t>
            </a:r>
            <a:r>
              <a:rPr lang="en-US" sz="1600" dirty="0" err="1">
                <a:cs typeface="+mj-cs"/>
              </a:rPr>
              <a:t>Anaesthesia</a:t>
            </a:r>
            <a:r>
              <a:rPr lang="en-US" sz="1600" dirty="0">
                <a:cs typeface="+mj-cs"/>
              </a:rPr>
              <a:t> </a:t>
            </a:r>
            <a:r>
              <a:rPr lang="en-US" sz="1600" dirty="0" smtClean="0">
                <a:cs typeface="+mj-cs"/>
              </a:rPr>
              <a:t>, </a:t>
            </a:r>
            <a:r>
              <a:rPr lang="en-US" sz="1600" dirty="0">
                <a:cs typeface="+mj-cs"/>
              </a:rPr>
              <a:t>Vol. 11:1 ,</a:t>
            </a:r>
            <a:r>
              <a:rPr lang="en-US" sz="1600" dirty="0" smtClean="0">
                <a:cs typeface="+mj-cs"/>
              </a:rPr>
              <a:t>Jan-June-2008</a:t>
            </a:r>
          </a:p>
          <a:p>
            <a:r>
              <a:rPr lang="en-US" sz="1600" dirty="0">
                <a:cs typeface="+mj-cs"/>
              </a:rPr>
              <a:t>Minimally invasive cardiac output </a:t>
            </a:r>
            <a:r>
              <a:rPr lang="en-US" sz="1600" dirty="0" err="1" smtClean="0">
                <a:cs typeface="+mj-cs"/>
              </a:rPr>
              <a:t>monitors,Continuing</a:t>
            </a:r>
            <a:r>
              <a:rPr lang="en-US" sz="1600" dirty="0" smtClean="0">
                <a:cs typeface="+mj-cs"/>
              </a:rPr>
              <a:t> </a:t>
            </a:r>
            <a:r>
              <a:rPr lang="en-US" sz="1600" dirty="0">
                <a:cs typeface="+mj-cs"/>
              </a:rPr>
              <a:t>Education in </a:t>
            </a:r>
            <a:r>
              <a:rPr lang="en-US" sz="1600" dirty="0" err="1">
                <a:cs typeface="+mj-cs"/>
              </a:rPr>
              <a:t>Anaesthesia</a:t>
            </a:r>
            <a:r>
              <a:rPr lang="en-US" sz="1600" dirty="0">
                <a:cs typeface="+mj-cs"/>
              </a:rPr>
              <a:t>, Critical Care &amp; Pain ,</a:t>
            </a:r>
            <a:r>
              <a:rPr lang="en-US" sz="1600" dirty="0" smtClean="0">
                <a:cs typeface="+mj-cs"/>
              </a:rPr>
              <a:t>Volume </a:t>
            </a:r>
            <a:r>
              <a:rPr lang="en-US" sz="1600" dirty="0">
                <a:cs typeface="+mj-cs"/>
              </a:rPr>
              <a:t>12 Number 1 </a:t>
            </a:r>
            <a:r>
              <a:rPr lang="en-US" sz="1600" dirty="0" smtClean="0">
                <a:cs typeface="+mj-cs"/>
              </a:rPr>
              <a:t>2012</a:t>
            </a:r>
          </a:p>
          <a:p>
            <a:r>
              <a:rPr lang="en-US" sz="1600" dirty="0">
                <a:cs typeface="+mj-cs"/>
              </a:rPr>
              <a:t>Newer methods of cardiac output </a:t>
            </a:r>
            <a:r>
              <a:rPr lang="en-US" sz="1600" dirty="0" smtClean="0">
                <a:cs typeface="+mj-cs"/>
              </a:rPr>
              <a:t>monitoring,</a:t>
            </a:r>
            <a:r>
              <a:rPr lang="en-US" sz="1600" i="1" dirty="0">
                <a:cs typeface="+mj-cs"/>
              </a:rPr>
              <a:t> World </a:t>
            </a:r>
            <a:r>
              <a:rPr lang="en-US" sz="1600" i="1" dirty="0" smtClean="0">
                <a:cs typeface="+mj-cs"/>
              </a:rPr>
              <a:t>Journal of Cardiology </a:t>
            </a:r>
            <a:r>
              <a:rPr lang="en-US" sz="1600" dirty="0">
                <a:cs typeface="+mj-cs"/>
              </a:rPr>
              <a:t>2014 September 26; 6(9): </a:t>
            </a:r>
            <a:r>
              <a:rPr lang="en-US" sz="1600" dirty="0" smtClean="0">
                <a:cs typeface="+mj-cs"/>
              </a:rPr>
              <a:t>1022-1029</a:t>
            </a:r>
          </a:p>
          <a:p>
            <a:r>
              <a:rPr lang="en-US" sz="1600" dirty="0">
                <a:cs typeface="+mj-cs"/>
              </a:rPr>
              <a:t>Invasive and non-invasive </a:t>
            </a:r>
            <a:r>
              <a:rPr lang="en-US" sz="1600" dirty="0" smtClean="0">
                <a:cs typeface="+mj-cs"/>
              </a:rPr>
              <a:t>methods for </a:t>
            </a:r>
            <a:r>
              <a:rPr lang="en-US" sz="1600" dirty="0">
                <a:cs typeface="+mj-cs"/>
              </a:rPr>
              <a:t>cardiac output </a:t>
            </a:r>
            <a:r>
              <a:rPr lang="en-US" sz="1600" dirty="0" smtClean="0">
                <a:cs typeface="+mj-cs"/>
              </a:rPr>
              <a:t>measurement,</a:t>
            </a:r>
            <a:r>
              <a:rPr lang="en-US" sz="1600" dirty="0">
                <a:cs typeface="+mj-cs"/>
              </a:rPr>
              <a:t> International Journal of Caring Sciences, 1(3):112–117</a:t>
            </a:r>
            <a:endParaRPr lang="th-TH" sz="1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644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5" y="0"/>
            <a:ext cx="9196215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22" y="4666213"/>
            <a:ext cx="3275856" cy="221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475"/>
            <a:ext cx="3011427" cy="252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3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" y="-7818"/>
            <a:ext cx="9138954" cy="686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6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Pulmonary artery catheter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5981"/>
            <a:ext cx="4645471" cy="469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062818"/>
            <a:ext cx="4391025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en-US" b="1" dirty="0"/>
              <a:t>Pulmonary artery catheter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Advantages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/>
              <a:t>standard </a:t>
            </a:r>
            <a:r>
              <a:rPr lang="en-US" dirty="0"/>
              <a:t>method for CO </a:t>
            </a:r>
            <a:r>
              <a:rPr lang="en-US" dirty="0" smtClean="0"/>
              <a:t>measurement</a:t>
            </a:r>
          </a:p>
          <a:p>
            <a:pPr lvl="1"/>
            <a:r>
              <a:rPr lang="en-US" dirty="0" smtClean="0"/>
              <a:t>PAC </a:t>
            </a:r>
            <a:r>
              <a:rPr lang="en-US" dirty="0"/>
              <a:t>provides, in addition, PA pressures, </a:t>
            </a:r>
            <a:r>
              <a:rPr lang="en-US" dirty="0" err="1" smtClean="0"/>
              <a:t>PAOP,mixed</a:t>
            </a:r>
            <a:r>
              <a:rPr lang="en-US" dirty="0" smtClean="0"/>
              <a:t>-venous </a:t>
            </a:r>
            <a:r>
              <a:rPr lang="en-US" dirty="0"/>
              <a:t>oxygen saturation, </a:t>
            </a:r>
            <a:r>
              <a:rPr lang="en-US" dirty="0" smtClean="0"/>
              <a:t>RVEF and </a:t>
            </a:r>
            <a:r>
              <a:rPr lang="en-US" dirty="0"/>
              <a:t>RVEDV</a:t>
            </a:r>
            <a:endParaRPr lang="th-TH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4320480" cy="295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38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n-US" b="1" dirty="0"/>
              <a:t>Pulmonary artery catheter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Limitations</a:t>
            </a:r>
          </a:p>
          <a:p>
            <a:pPr lvl="1"/>
            <a:r>
              <a:rPr lang="en-US" dirty="0"/>
              <a:t>Complications associated with placement </a:t>
            </a:r>
            <a:r>
              <a:rPr lang="en-US" dirty="0" smtClean="0"/>
              <a:t>and presence </a:t>
            </a:r>
            <a:r>
              <a:rPr lang="en-US" dirty="0"/>
              <a:t>of a PAC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367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5366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7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43" y="332656"/>
            <a:ext cx="812894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2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Semi-invasive </a:t>
            </a:r>
            <a:br>
              <a:rPr lang="en-US" b="1" dirty="0" smtClean="0"/>
            </a:br>
            <a:r>
              <a:rPr lang="en-US" b="1" dirty="0" smtClean="0"/>
              <a:t>cardiac output monitoring 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02153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Pulse contour analysis</a:t>
            </a:r>
            <a:endParaRPr lang="th-TH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28182"/>
            <a:ext cx="448627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2666529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Stroke volume (</a:t>
            </a:r>
            <a:r>
              <a:rPr lang="en-US" b="1" dirty="0" smtClean="0"/>
              <a:t>SV)and </a:t>
            </a:r>
            <a:r>
              <a:rPr lang="en-US" b="1" dirty="0"/>
              <a:t>systemic </a:t>
            </a:r>
            <a:r>
              <a:rPr lang="en-US" b="1" dirty="0" smtClean="0"/>
              <a:t>vascular resistance </a:t>
            </a:r>
            <a:r>
              <a:rPr lang="en-US" b="1" dirty="0"/>
              <a:t>(SVR) </a:t>
            </a:r>
            <a:r>
              <a:rPr lang="en-US" b="1" dirty="0" smtClean="0"/>
              <a:t>calculate </a:t>
            </a:r>
            <a:r>
              <a:rPr lang="en-US" b="1" dirty="0"/>
              <a:t>from </a:t>
            </a:r>
            <a:r>
              <a:rPr lang="en-US" b="1" dirty="0" smtClean="0"/>
              <a:t>arterial waveform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253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monitor cardiac output ?</a:t>
            </a:r>
            <a:endParaRPr lang="th-TH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76" y="2348880"/>
            <a:ext cx="863336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85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78465"/>
            <a:ext cx="7488831" cy="355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PiCCO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389120"/>
          </a:xfrm>
        </p:spPr>
        <p:txBody>
          <a:bodyPr>
            <a:normAutofit/>
          </a:bodyPr>
          <a:lstStyle/>
          <a:p>
            <a:r>
              <a:rPr lang="en-US" sz="2400" i="1" dirty="0" err="1"/>
              <a:t>PiCCO</a:t>
            </a:r>
            <a:r>
              <a:rPr lang="en-US" sz="2400" i="1" dirty="0"/>
              <a:t> monitor (Pulse Medical System, Munich, Germany</a:t>
            </a:r>
            <a:r>
              <a:rPr lang="en-US" sz="2400" i="1" dirty="0" smtClean="0"/>
              <a:t>)</a:t>
            </a:r>
          </a:p>
          <a:p>
            <a:endParaRPr lang="en-US" sz="2400" i="1" dirty="0" smtClean="0"/>
          </a:p>
          <a:p>
            <a:r>
              <a:rPr lang="en-US" sz="2400" dirty="0" err="1"/>
              <a:t>PiCCO</a:t>
            </a:r>
            <a:r>
              <a:rPr lang="en-US" sz="2400" dirty="0"/>
              <a:t> applies a </a:t>
            </a:r>
            <a:r>
              <a:rPr lang="en-US" sz="2400" dirty="0" smtClean="0"/>
              <a:t>special algorithm </a:t>
            </a:r>
            <a:r>
              <a:rPr lang="en-US" sz="2400" dirty="0"/>
              <a:t>that combines real-time continuous </a:t>
            </a:r>
            <a:r>
              <a:rPr lang="en-US" sz="2400" dirty="0" smtClean="0"/>
              <a:t>monitoring through </a:t>
            </a:r>
            <a:r>
              <a:rPr lang="en-US" sz="2400" dirty="0"/>
              <a:t>pulse contour analysis with intermittent </a:t>
            </a:r>
            <a:r>
              <a:rPr lang="en-US" sz="2400" dirty="0" err="1" smtClean="0"/>
              <a:t>transpulmonary</a:t>
            </a:r>
            <a:r>
              <a:rPr lang="en-US" sz="2400" dirty="0"/>
              <a:t> </a:t>
            </a:r>
            <a:r>
              <a:rPr lang="en-US" sz="2400" dirty="0" err="1" smtClean="0"/>
              <a:t>thermodilution</a:t>
            </a:r>
            <a:r>
              <a:rPr lang="en-US" sz="2400" dirty="0" smtClean="0"/>
              <a:t> </a:t>
            </a:r>
            <a:r>
              <a:rPr lang="en-US" sz="2400" dirty="0"/>
              <a:t>(TPTD) measurement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4296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8" y="476672"/>
            <a:ext cx="846573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15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" y="-1"/>
            <a:ext cx="9143109" cy="691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3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PiCCO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389120"/>
          </a:xfrm>
        </p:spPr>
        <p:txBody>
          <a:bodyPr/>
          <a:lstStyle/>
          <a:p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060848"/>
            <a:ext cx="883178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2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6422"/>
            <a:ext cx="8208912" cy="615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99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PiCCO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389120"/>
          </a:xfrm>
        </p:spPr>
        <p:txBody>
          <a:bodyPr/>
          <a:lstStyle/>
          <a:p>
            <a:r>
              <a:rPr lang="en-US" dirty="0" err="1"/>
              <a:t>PiCCO</a:t>
            </a:r>
            <a:r>
              <a:rPr lang="en-US" dirty="0"/>
              <a:t> arterial contour analysis uses the TPTD </a:t>
            </a:r>
            <a:r>
              <a:rPr lang="en-US" dirty="0" smtClean="0"/>
              <a:t>technique as </a:t>
            </a:r>
            <a:r>
              <a:rPr lang="en-US" dirty="0"/>
              <a:t>an external </a:t>
            </a:r>
            <a:r>
              <a:rPr lang="en-US" dirty="0" smtClean="0"/>
              <a:t>calibration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calibration interval is </a:t>
            </a:r>
            <a:r>
              <a:rPr lang="en-US" dirty="0" smtClean="0"/>
              <a:t>recommended to </a:t>
            </a:r>
            <a:r>
              <a:rPr lang="en-US" dirty="0"/>
              <a:t>be every 8 h or whenever there is a </a:t>
            </a:r>
            <a:r>
              <a:rPr lang="en-US" dirty="0" smtClean="0"/>
              <a:t>clinically significant </a:t>
            </a:r>
            <a:r>
              <a:rPr lang="en-US" dirty="0"/>
              <a:t>change in SVR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5740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PiCCO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less </a:t>
            </a:r>
            <a:r>
              <a:rPr lang="en-US" dirty="0"/>
              <a:t>invasive </a:t>
            </a:r>
            <a:endParaRPr lang="en-US" dirty="0" smtClean="0"/>
          </a:p>
          <a:p>
            <a:pPr lvl="1"/>
            <a:r>
              <a:rPr lang="en-US" dirty="0"/>
              <a:t>useful in the pediatric  population when a PAC is too large to be </a:t>
            </a:r>
            <a:r>
              <a:rPr lang="en-US" dirty="0" smtClean="0"/>
              <a:t>inserted</a:t>
            </a:r>
            <a:endParaRPr lang="en-US" dirty="0"/>
          </a:p>
          <a:p>
            <a:pPr lvl="1"/>
            <a:r>
              <a:rPr lang="en-US" dirty="0" smtClean="0"/>
              <a:t>independent </a:t>
            </a:r>
            <a:r>
              <a:rPr lang="en-US" dirty="0"/>
              <a:t>of </a:t>
            </a:r>
            <a:r>
              <a:rPr lang="en-US" dirty="0" smtClean="0"/>
              <a:t>ventilator and </a:t>
            </a:r>
            <a:r>
              <a:rPr lang="en-US" dirty="0"/>
              <a:t>respiratory </a:t>
            </a:r>
            <a:r>
              <a:rPr lang="en-US" dirty="0" smtClean="0"/>
              <a:t>cycles</a:t>
            </a:r>
          </a:p>
          <a:p>
            <a:pPr lvl="1"/>
            <a:r>
              <a:rPr lang="en-US" dirty="0"/>
              <a:t>measure global end-diastolic volume (GEDV) </a:t>
            </a:r>
            <a:r>
              <a:rPr lang="en-US" dirty="0" smtClean="0"/>
              <a:t>and </a:t>
            </a:r>
            <a:r>
              <a:rPr lang="en-US" dirty="0" err="1" smtClean="0"/>
              <a:t>intrathoracic</a:t>
            </a:r>
            <a:r>
              <a:rPr lang="en-US" dirty="0" smtClean="0"/>
              <a:t> </a:t>
            </a:r>
            <a:r>
              <a:rPr lang="en-US" dirty="0"/>
              <a:t>blood volume (ITBV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0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PiCCO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704856" cy="421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n-US" b="1" dirty="0" err="1"/>
              <a:t>PiCCO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056784" cy="495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1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US" b="1" dirty="0" err="1"/>
              <a:t>PiCCO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02199"/>
            <a:ext cx="7578524" cy="565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9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" y="1052736"/>
            <a:ext cx="9132105" cy="570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0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704856" cy="576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0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242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2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1" y="260648"/>
            <a:ext cx="8995429" cy="627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6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PiCCO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389120"/>
          </a:xfrm>
        </p:spPr>
        <p:txBody>
          <a:bodyPr/>
          <a:lstStyle/>
          <a:p>
            <a:r>
              <a:rPr lang="en-US" dirty="0" smtClean="0"/>
              <a:t>Limitations </a:t>
            </a:r>
          </a:p>
          <a:p>
            <a:pPr lvl="1"/>
            <a:r>
              <a:rPr lang="pt-BR" dirty="0"/>
              <a:t>regurgitant </a:t>
            </a:r>
            <a:r>
              <a:rPr lang="pt-BR" dirty="0" smtClean="0"/>
              <a:t>valve</a:t>
            </a:r>
          </a:p>
          <a:p>
            <a:pPr lvl="1"/>
            <a:r>
              <a:rPr lang="pt-BR" dirty="0" smtClean="0"/>
              <a:t>intracardiac shunt</a:t>
            </a:r>
          </a:p>
          <a:p>
            <a:pPr lvl="1"/>
            <a:r>
              <a:rPr lang="pt-BR" dirty="0" smtClean="0"/>
              <a:t>extracorporeal </a:t>
            </a:r>
            <a:r>
              <a:rPr lang="en-US" dirty="0" smtClean="0"/>
              <a:t>circulation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135740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LiDCO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LiDCOplus</a:t>
            </a:r>
            <a:r>
              <a:rPr lang="en-US" i="1" dirty="0"/>
              <a:t> system (</a:t>
            </a:r>
            <a:r>
              <a:rPr lang="en-US" i="1" dirty="0" err="1"/>
              <a:t>LiDCO</a:t>
            </a:r>
            <a:r>
              <a:rPr lang="en-US" i="1" dirty="0"/>
              <a:t>, Cambridge, UK</a:t>
            </a:r>
            <a:r>
              <a:rPr lang="en-US" i="1" dirty="0" smtClean="0"/>
              <a:t>)</a:t>
            </a:r>
          </a:p>
          <a:p>
            <a:r>
              <a:rPr lang="en-US" dirty="0"/>
              <a:t>based on running two proprietary </a:t>
            </a:r>
            <a:r>
              <a:rPr lang="en-US" dirty="0" smtClean="0"/>
              <a:t>algorithms</a:t>
            </a:r>
          </a:p>
          <a:p>
            <a:pPr lvl="1"/>
            <a:r>
              <a:rPr lang="en-US" dirty="0"/>
              <a:t>indicator dilution CO monitoring (</a:t>
            </a:r>
            <a:r>
              <a:rPr lang="en-US" dirty="0" err="1"/>
              <a:t>LiDCO</a:t>
            </a:r>
            <a:r>
              <a:rPr lang="en-US" dirty="0"/>
              <a:t> system) </a:t>
            </a:r>
          </a:p>
          <a:p>
            <a:pPr lvl="1"/>
            <a:r>
              <a:rPr lang="en-US" dirty="0"/>
              <a:t>continuous arterial waveform analysis (</a:t>
            </a:r>
            <a:r>
              <a:rPr lang="en-US" dirty="0" err="1"/>
              <a:t>PulseCO</a:t>
            </a:r>
            <a:r>
              <a:rPr lang="en-US" dirty="0"/>
              <a:t> system)</a:t>
            </a:r>
            <a:endParaRPr lang="th-TH" dirty="0"/>
          </a:p>
          <a:p>
            <a:endParaRPr lang="en-US" dirty="0" smtClean="0"/>
          </a:p>
          <a:p>
            <a:r>
              <a:rPr lang="en-US" dirty="0" smtClean="0"/>
              <a:t>Consists of </a:t>
            </a:r>
            <a:r>
              <a:rPr lang="en-US" dirty="0"/>
              <a:t>a lithium sensor attached to the arterial </a:t>
            </a:r>
            <a:r>
              <a:rPr lang="en-US" dirty="0" smtClean="0"/>
              <a:t>line</a:t>
            </a:r>
          </a:p>
          <a:p>
            <a:r>
              <a:rPr lang="en-US" dirty="0" err="1"/>
              <a:t>LiDCO</a:t>
            </a:r>
            <a:r>
              <a:rPr lang="en-US" dirty="0"/>
              <a:t> system requires only an arterial line and a </a:t>
            </a:r>
            <a:r>
              <a:rPr lang="en-US" dirty="0" smtClean="0"/>
              <a:t>peripheral IV </a:t>
            </a:r>
            <a:r>
              <a:rPr lang="en-US" dirty="0"/>
              <a:t>line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75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8802982" cy="542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85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LiDCO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lithium is injected into the venous circulation, blood </a:t>
            </a:r>
            <a:r>
              <a:rPr lang="en-US" dirty="0" smtClean="0"/>
              <a:t>samples from </a:t>
            </a:r>
            <a:r>
              <a:rPr lang="en-US" dirty="0"/>
              <a:t>the arterial line are drawn, and a lithium </a:t>
            </a:r>
            <a:r>
              <a:rPr lang="en-US" dirty="0" smtClean="0"/>
              <a:t>concentration time </a:t>
            </a:r>
            <a:r>
              <a:rPr lang="en-US" dirty="0"/>
              <a:t>curve is </a:t>
            </a:r>
            <a:r>
              <a:rPr lang="en-US" dirty="0" smtClean="0"/>
              <a:t>plotted</a:t>
            </a:r>
          </a:p>
          <a:p>
            <a:r>
              <a:rPr lang="en-US" dirty="0"/>
              <a:t>area under the </a:t>
            </a:r>
            <a:r>
              <a:rPr lang="en-US" dirty="0" smtClean="0"/>
              <a:t>curve will </a:t>
            </a:r>
            <a:r>
              <a:rPr lang="en-US" dirty="0"/>
              <a:t>determine </a:t>
            </a:r>
            <a:r>
              <a:rPr lang="en-US" dirty="0" smtClean="0"/>
              <a:t>CO</a:t>
            </a:r>
          </a:p>
          <a:p>
            <a:r>
              <a:rPr lang="en-US" dirty="0"/>
              <a:t>lithium indicator can be </a:t>
            </a:r>
            <a:r>
              <a:rPr lang="en-US" dirty="0" smtClean="0"/>
              <a:t>injected via </a:t>
            </a:r>
            <a:r>
              <a:rPr lang="en-US" dirty="0"/>
              <a:t>either central or peripheral venous access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5145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LiDCO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LiDCOplus</a:t>
            </a:r>
            <a:r>
              <a:rPr lang="en-US" dirty="0"/>
              <a:t> </a:t>
            </a:r>
            <a:r>
              <a:rPr lang="en-US" dirty="0" smtClean="0"/>
              <a:t>system provides </a:t>
            </a:r>
            <a:r>
              <a:rPr lang="en-US" dirty="0"/>
              <a:t>various parameters </a:t>
            </a:r>
          </a:p>
          <a:p>
            <a:pPr lvl="1"/>
            <a:r>
              <a:rPr lang="en-US" dirty="0" smtClean="0"/>
              <a:t>CO</a:t>
            </a:r>
          </a:p>
          <a:p>
            <a:pPr lvl="1"/>
            <a:r>
              <a:rPr lang="en-US" dirty="0" err="1" smtClean="0"/>
              <a:t>intrathoracic</a:t>
            </a:r>
            <a:r>
              <a:rPr lang="en-US" dirty="0" smtClean="0"/>
              <a:t> </a:t>
            </a:r>
            <a:r>
              <a:rPr lang="en-US" dirty="0"/>
              <a:t>blood volume (</a:t>
            </a:r>
            <a:r>
              <a:rPr lang="en-US" dirty="0" smtClean="0"/>
              <a:t>ITBV)</a:t>
            </a:r>
          </a:p>
          <a:p>
            <a:pPr lvl="1"/>
            <a:r>
              <a:rPr lang="en-US" dirty="0" smtClean="0"/>
              <a:t>MAP</a:t>
            </a:r>
            <a:r>
              <a:rPr lang="en-US" dirty="0"/>
              <a:t>, SVR, </a:t>
            </a:r>
            <a:r>
              <a:rPr lang="en-US" dirty="0" smtClean="0"/>
              <a:t>SV</a:t>
            </a:r>
          </a:p>
          <a:p>
            <a:pPr lvl="1"/>
            <a:r>
              <a:rPr lang="en-US" dirty="0" smtClean="0"/>
              <a:t>SVV </a:t>
            </a:r>
            <a:r>
              <a:rPr lang="en-US" dirty="0"/>
              <a:t>and </a:t>
            </a:r>
            <a:r>
              <a:rPr lang="en-US" dirty="0" smtClean="0"/>
              <a:t>pulse pressure </a:t>
            </a:r>
            <a:r>
              <a:rPr lang="en-US" dirty="0"/>
              <a:t>variation (PPV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err="1"/>
              <a:t>PulseCO</a:t>
            </a:r>
            <a:r>
              <a:rPr lang="en-US" dirty="0"/>
              <a:t> system is </a:t>
            </a:r>
            <a:r>
              <a:rPr lang="en-US" dirty="0" smtClean="0"/>
              <a:t>recommended to </a:t>
            </a:r>
            <a:r>
              <a:rPr lang="en-US" dirty="0"/>
              <a:t>be recalibrated every 8 h or with each </a:t>
            </a:r>
            <a:r>
              <a:rPr lang="en-US" dirty="0" smtClean="0"/>
              <a:t>major hemodynamic </a:t>
            </a:r>
            <a:r>
              <a:rPr lang="en-US" dirty="0"/>
              <a:t>change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5785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LiDCO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" y="1772816"/>
            <a:ext cx="910911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0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LiDCO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/>
              <a:t>less invasive than PAC and </a:t>
            </a:r>
            <a:r>
              <a:rPr lang="en-US" dirty="0" err="1"/>
              <a:t>PiCCO</a:t>
            </a:r>
            <a:endParaRPr lang="th-TH" dirty="0"/>
          </a:p>
          <a:p>
            <a:pPr lvl="1"/>
            <a:endParaRPr lang="en-US" dirty="0" smtClean="0"/>
          </a:p>
          <a:p>
            <a:r>
              <a:rPr lang="en-US" dirty="0" smtClean="0"/>
              <a:t>Limitations </a:t>
            </a:r>
          </a:p>
          <a:p>
            <a:pPr lvl="1"/>
            <a:r>
              <a:rPr lang="en-US" dirty="0"/>
              <a:t>aortic </a:t>
            </a:r>
            <a:r>
              <a:rPr lang="en-US" dirty="0" smtClean="0"/>
              <a:t>regurgitation</a:t>
            </a:r>
            <a:endParaRPr lang="en-US" dirty="0"/>
          </a:p>
          <a:p>
            <a:pPr lvl="1"/>
            <a:r>
              <a:rPr lang="en-US" dirty="0"/>
              <a:t>severe </a:t>
            </a:r>
            <a:r>
              <a:rPr lang="en-US" dirty="0" smtClean="0"/>
              <a:t>arrhythmia</a:t>
            </a:r>
          </a:p>
          <a:p>
            <a:pPr lvl="1"/>
            <a:r>
              <a:rPr lang="en-US" dirty="0" smtClean="0"/>
              <a:t>severe </a:t>
            </a:r>
            <a:r>
              <a:rPr lang="en-US" dirty="0"/>
              <a:t>peripheral </a:t>
            </a:r>
            <a:r>
              <a:rPr lang="en-US" dirty="0" smtClean="0"/>
              <a:t>vasoconstriction</a:t>
            </a:r>
            <a:endParaRPr lang="en-US" dirty="0"/>
          </a:p>
          <a:p>
            <a:pPr lvl="1"/>
            <a:r>
              <a:rPr lang="en-US" dirty="0" smtClean="0"/>
              <a:t>patients </a:t>
            </a:r>
            <a:r>
              <a:rPr lang="en-US" dirty="0"/>
              <a:t>who receive lithium therapy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785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68"/>
            <a:ext cx="901380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29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LiDCO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Contraindications</a:t>
            </a:r>
          </a:p>
          <a:p>
            <a:pPr lvl="1"/>
            <a:r>
              <a:rPr lang="en-US" dirty="0"/>
              <a:t>conditions related to a patient’s extra </a:t>
            </a:r>
            <a:r>
              <a:rPr lang="en-US" dirty="0" smtClean="0"/>
              <a:t>lithium intake </a:t>
            </a:r>
            <a:r>
              <a:rPr lang="en-US" dirty="0"/>
              <a:t>because this will lead to an overestimate of </a:t>
            </a:r>
            <a:r>
              <a:rPr lang="en-US" dirty="0" smtClean="0"/>
              <a:t>CO</a:t>
            </a:r>
          </a:p>
          <a:p>
            <a:pPr lvl="1"/>
            <a:r>
              <a:rPr lang="en-US" dirty="0"/>
              <a:t>patients who receive </a:t>
            </a:r>
            <a:r>
              <a:rPr lang="en-US" dirty="0" err="1"/>
              <a:t>nondepolarizing</a:t>
            </a:r>
            <a:r>
              <a:rPr lang="en-US" dirty="0"/>
              <a:t> muscle </a:t>
            </a:r>
            <a:r>
              <a:rPr lang="en-US" dirty="0" smtClean="0"/>
              <a:t>relaxant which </a:t>
            </a:r>
            <a:r>
              <a:rPr lang="en-US" dirty="0"/>
              <a:t>will interfere with the lithium </a:t>
            </a:r>
            <a:r>
              <a:rPr lang="en-US" dirty="0" smtClean="0"/>
              <a:t>sensor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natomic cardiac abnormalities </a:t>
            </a:r>
          </a:p>
          <a:p>
            <a:pPr lvl="2"/>
            <a:r>
              <a:rPr lang="en-US" dirty="0"/>
              <a:t>aortic </a:t>
            </a:r>
            <a:r>
              <a:rPr lang="en-US" dirty="0" smtClean="0"/>
              <a:t>valve regurgitation</a:t>
            </a:r>
          </a:p>
          <a:p>
            <a:pPr lvl="2"/>
            <a:r>
              <a:rPr lang="en-US" dirty="0" err="1" smtClean="0"/>
              <a:t>intraaortic</a:t>
            </a:r>
            <a:r>
              <a:rPr lang="en-US" dirty="0" smtClean="0"/>
              <a:t> </a:t>
            </a:r>
            <a:r>
              <a:rPr lang="en-US" dirty="0"/>
              <a:t>balloon pump (</a:t>
            </a:r>
            <a:r>
              <a:rPr lang="en-US" dirty="0" smtClean="0"/>
              <a:t>IABP)</a:t>
            </a:r>
          </a:p>
          <a:p>
            <a:pPr lvl="2"/>
            <a:r>
              <a:rPr lang="en-US" dirty="0" smtClean="0"/>
              <a:t>poor quality </a:t>
            </a:r>
            <a:r>
              <a:rPr lang="en-US" dirty="0"/>
              <a:t>of arterial signal</a:t>
            </a:r>
            <a:endParaRPr lang="th-TH" sz="5500" dirty="0"/>
          </a:p>
        </p:txBody>
      </p:sp>
    </p:spTree>
    <p:extLst>
      <p:ext uri="{BB962C8B-B14F-4D97-AF65-F5344CB8AC3E}">
        <p14:creationId xmlns:p14="http://schemas.microsoft.com/office/powerpoint/2010/main" val="235785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578167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196752"/>
            <a:ext cx="804862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4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Volume </a:t>
            </a:r>
            <a:r>
              <a:rPr lang="en-US" b="1" dirty="0" smtClean="0"/>
              <a:t>View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VolumeView</a:t>
            </a:r>
            <a:r>
              <a:rPr lang="en-US" dirty="0"/>
              <a:t> </a:t>
            </a:r>
            <a:r>
              <a:rPr lang="en-US" dirty="0" smtClean="0"/>
              <a:t>system </a:t>
            </a:r>
            <a:r>
              <a:rPr lang="en-US" dirty="0"/>
              <a:t>determines CO by continuous arterial </a:t>
            </a:r>
            <a:r>
              <a:rPr lang="en-US" dirty="0" smtClean="0"/>
              <a:t>pressure analysis </a:t>
            </a:r>
            <a:r>
              <a:rPr lang="en-US" dirty="0"/>
              <a:t>on the femoral artery and external </a:t>
            </a:r>
            <a:r>
              <a:rPr lang="en-US" dirty="0" smtClean="0"/>
              <a:t>calibration using </a:t>
            </a:r>
            <a:r>
              <a:rPr lang="en-US" dirty="0"/>
              <a:t>the TPTD </a:t>
            </a:r>
            <a:r>
              <a:rPr lang="en-US" dirty="0" smtClean="0"/>
              <a:t>technique</a:t>
            </a:r>
          </a:p>
          <a:p>
            <a:r>
              <a:rPr lang="en-US" dirty="0"/>
              <a:t>system consists of </a:t>
            </a:r>
          </a:p>
          <a:p>
            <a:pPr lvl="1"/>
            <a:r>
              <a:rPr lang="en-US" dirty="0"/>
              <a:t>specific </a:t>
            </a:r>
            <a:r>
              <a:rPr lang="en-US" dirty="0" err="1"/>
              <a:t>thermistortipped</a:t>
            </a:r>
            <a:r>
              <a:rPr lang="en-US" dirty="0"/>
              <a:t> arterial catheter (the </a:t>
            </a:r>
            <a:r>
              <a:rPr lang="en-US" dirty="0" err="1"/>
              <a:t>VolumeView</a:t>
            </a:r>
            <a:r>
              <a:rPr lang="en-US" dirty="0"/>
              <a:t> catheter) and the EV1000 monitoring platform</a:t>
            </a:r>
          </a:p>
          <a:p>
            <a:pPr lvl="1"/>
            <a:r>
              <a:rPr lang="en-US" dirty="0"/>
              <a:t>continuous central venous oxygen saturation (ScvO2) monitoring via the </a:t>
            </a:r>
            <a:r>
              <a:rPr lang="en-US" dirty="0" err="1"/>
              <a:t>PreSep</a:t>
            </a:r>
            <a:r>
              <a:rPr lang="en-US" dirty="0"/>
              <a:t> </a:t>
            </a:r>
            <a:r>
              <a:rPr lang="en-US" dirty="0" err="1"/>
              <a:t>oximetry</a:t>
            </a:r>
            <a:r>
              <a:rPr lang="en-US" dirty="0"/>
              <a:t> catheter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5493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Volume </a:t>
            </a:r>
            <a:r>
              <a:rPr lang="en-US" b="1" dirty="0" smtClean="0"/>
              <a:t>View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204864"/>
            <a:ext cx="65913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03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" y="1340768"/>
            <a:ext cx="909686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4" name="Picture 4" descr="VolumeView System Set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00" y="1052736"/>
            <a:ext cx="9505951" cy="54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7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3314" name="Picture 2" descr="VolumeView Output Parame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43" y="476672"/>
            <a:ext cx="9505951" cy="54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4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280920" cy="66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4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338" name="Picture 2" descr="VolumeView Output Parame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1124744"/>
            <a:ext cx="9505951" cy="54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7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>Fick's Principle</a:t>
            </a:r>
            <a:endParaRPr lang="th-TH" sz="4400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1870, Dr. Adolf Fick discovered a method of </a:t>
            </a:r>
            <a:r>
              <a:rPr lang="en-US" dirty="0" smtClean="0"/>
              <a:t>computing an </a:t>
            </a:r>
            <a:r>
              <a:rPr lang="en-US" dirty="0"/>
              <a:t>animal’s CO based on the oxygen consumption and </a:t>
            </a:r>
            <a:r>
              <a:rPr lang="en-US" dirty="0" smtClean="0"/>
              <a:t>the difference </a:t>
            </a:r>
            <a:r>
              <a:rPr lang="en-US" dirty="0"/>
              <a:t>in oxygen content between arterial and </a:t>
            </a:r>
            <a:r>
              <a:rPr lang="en-US" dirty="0" smtClean="0"/>
              <a:t>venous blood</a:t>
            </a:r>
            <a:endParaRPr lang="th-TH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45024"/>
            <a:ext cx="22002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8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Volume view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</a:t>
            </a:r>
            <a:r>
              <a:rPr lang="en-US" dirty="0"/>
              <a:t>Informative volumetric parameters</a:t>
            </a:r>
          </a:p>
          <a:p>
            <a:pPr lvl="1"/>
            <a:r>
              <a:rPr lang="en-US" dirty="0"/>
              <a:t>Extravascular Lung Water (EVLW)</a:t>
            </a:r>
          </a:p>
          <a:p>
            <a:pPr lvl="1"/>
            <a:r>
              <a:rPr lang="en-US" dirty="0"/>
              <a:t>Pulmonary Vascular Permeability Index (PVPI)</a:t>
            </a:r>
          </a:p>
          <a:p>
            <a:pPr lvl="1"/>
            <a:r>
              <a:rPr lang="en-US" dirty="0"/>
              <a:t>Global End-Diastolic Volume (GEDV)</a:t>
            </a:r>
          </a:p>
          <a:p>
            <a:pPr lvl="1"/>
            <a:r>
              <a:rPr lang="en-US" dirty="0"/>
              <a:t>Global Ejection Fraction (GEF)</a:t>
            </a:r>
          </a:p>
          <a:p>
            <a:pPr lvl="1"/>
            <a:r>
              <a:rPr lang="en-US" dirty="0"/>
              <a:t>Cardiac function index (CFI)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338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912768" cy="608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9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88424" cy="640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38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714375"/>
            <a:ext cx="8810625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9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GEDV- Global </a:t>
            </a:r>
            <a:r>
              <a:rPr lang="en-US" dirty="0"/>
              <a:t>E</a:t>
            </a:r>
            <a:r>
              <a:rPr lang="en-US" dirty="0" smtClean="0"/>
              <a:t>nd Diastolic Volume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472608" cy="465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1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GEDV- Global </a:t>
            </a:r>
            <a:r>
              <a:rPr lang="en-US" dirty="0"/>
              <a:t>E</a:t>
            </a:r>
            <a:r>
              <a:rPr lang="en-US" dirty="0" smtClean="0"/>
              <a:t>nd Diastolic Volume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616624" cy="477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94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GEDV- Global </a:t>
            </a:r>
            <a:r>
              <a:rPr lang="en-US" dirty="0"/>
              <a:t>E</a:t>
            </a:r>
            <a:r>
              <a:rPr lang="en-US" dirty="0" smtClean="0"/>
              <a:t>nd Diastolic Volume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6120680" cy="520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28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GEDV- Global </a:t>
            </a:r>
            <a:r>
              <a:rPr lang="en-US" dirty="0"/>
              <a:t>E</a:t>
            </a:r>
            <a:r>
              <a:rPr lang="en-US" dirty="0" smtClean="0"/>
              <a:t>nd Diastolic Volume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34669"/>
            <a:ext cx="5976664" cy="502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94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EVLW-Extra Vascular Lung Water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904656" cy="498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0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EVLW-Extra Vascular Lung Water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832648" cy="491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5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>Fick's Principle</a:t>
            </a:r>
            <a:endParaRPr lang="th-TH" sz="4400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principle:</a:t>
            </a:r>
          </a:p>
          <a:p>
            <a:pPr marL="0" indent="0">
              <a:buNone/>
            </a:pPr>
            <a:r>
              <a:rPr lang="en-US" i="1" dirty="0" smtClean="0"/>
              <a:t>	" the total uptake of (or release of) a substance by the peripheral tissues is equal to the product of the blood flow to the peripheral tissues and the arterial-venous concentration difference (gradient) of the substance."</a:t>
            </a:r>
            <a:endParaRPr lang="en-US" dirty="0" smtClean="0"/>
          </a:p>
          <a:p>
            <a:endParaRPr lang="th-TH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164063"/>
            <a:ext cx="249555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277838"/>
            <a:ext cx="6968699" cy="87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0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EVLW-Extra Vascular Lung Water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268"/>
            <a:ext cx="5976664" cy="508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20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EVLW-Extra Vascular Lung Water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688632" cy="486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5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Limitations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dirty="0"/>
              <a:t>Improper transducer position</a:t>
            </a:r>
          </a:p>
          <a:p>
            <a:r>
              <a:rPr lang="en-US" dirty="0" smtClean="0"/>
              <a:t> </a:t>
            </a:r>
            <a:r>
              <a:rPr lang="en-US" dirty="0"/>
              <a:t>Over/under-damped pressure lines</a:t>
            </a:r>
          </a:p>
          <a:p>
            <a:r>
              <a:rPr lang="en-US" dirty="0" smtClean="0"/>
              <a:t> </a:t>
            </a:r>
            <a:r>
              <a:rPr lang="en-US" dirty="0"/>
              <a:t>Arterial pressure inaccurate/not representative </a:t>
            </a:r>
            <a:r>
              <a:rPr lang="en-US" dirty="0" smtClean="0"/>
              <a:t>of aortic </a:t>
            </a:r>
            <a:r>
              <a:rPr lang="en-US" dirty="0"/>
              <a:t>pressure</a:t>
            </a:r>
          </a:p>
          <a:p>
            <a:r>
              <a:rPr lang="en-US" dirty="0" smtClean="0"/>
              <a:t> </a:t>
            </a:r>
            <a:r>
              <a:rPr lang="en-US" dirty="0"/>
              <a:t>Excessive patient movement</a:t>
            </a:r>
          </a:p>
          <a:p>
            <a:r>
              <a:rPr lang="en-US" dirty="0" smtClean="0"/>
              <a:t>Incorrect </a:t>
            </a:r>
            <a:r>
              <a:rPr lang="en-US" dirty="0"/>
              <a:t>placement or position of the femoral </a:t>
            </a:r>
            <a:r>
              <a:rPr lang="en-US" dirty="0" smtClean="0"/>
              <a:t>artery catheter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Intra-aortic balloon pumps</a:t>
            </a:r>
          </a:p>
          <a:p>
            <a:r>
              <a:rPr lang="en-US" dirty="0" smtClean="0"/>
              <a:t> </a:t>
            </a:r>
            <a:r>
              <a:rPr lang="en-US" dirty="0"/>
              <a:t>Anatomical abnormalities (for example, cardiac shunts)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09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Limitations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  Excessive  </a:t>
            </a:r>
            <a:r>
              <a:rPr lang="en-US" dirty="0"/>
              <a:t>variations/interference in </a:t>
            </a:r>
            <a:r>
              <a:rPr lang="en-US" dirty="0" smtClean="0"/>
              <a:t>blood temperature    measurement </a:t>
            </a:r>
            <a:r>
              <a:rPr lang="en-US" dirty="0"/>
              <a:t>such as</a:t>
            </a:r>
          </a:p>
          <a:p>
            <a:pPr lvl="1"/>
            <a:r>
              <a:rPr lang="en-US" dirty="0"/>
              <a:t>Post cardiopulmonary bypass surgery status</a:t>
            </a:r>
          </a:p>
          <a:p>
            <a:pPr lvl="1"/>
            <a:r>
              <a:rPr lang="en-US" dirty="0"/>
              <a:t>Centrally administered cooled/warmed solutions </a:t>
            </a:r>
            <a:r>
              <a:rPr lang="en-US" dirty="0" smtClean="0"/>
              <a:t>of blood </a:t>
            </a:r>
            <a:r>
              <a:rPr lang="en-US" dirty="0"/>
              <a:t>products</a:t>
            </a:r>
          </a:p>
          <a:p>
            <a:pPr lvl="1"/>
            <a:r>
              <a:rPr lang="en-US" dirty="0"/>
              <a:t>Clot formation on the thermistor</a:t>
            </a:r>
          </a:p>
          <a:p>
            <a:pPr lvl="1"/>
            <a:r>
              <a:rPr lang="en-US" dirty="0"/>
              <a:t>External heat sources</a:t>
            </a:r>
          </a:p>
          <a:p>
            <a:pPr lvl="2"/>
            <a:r>
              <a:rPr lang="en-US" dirty="0" smtClean="0"/>
              <a:t> </a:t>
            </a:r>
            <a:r>
              <a:rPr lang="en-US" dirty="0" err="1"/>
              <a:t>Electrocautery</a:t>
            </a:r>
            <a:r>
              <a:rPr lang="en-US" dirty="0"/>
              <a:t> or electrosurgical unit interference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Rapid changes in cardiac output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3801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Applications in ICU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Determine possible causes of </a:t>
            </a:r>
            <a:r>
              <a:rPr lang="en-US" dirty="0" smtClean="0"/>
              <a:t>hemodynamic instability</a:t>
            </a:r>
            <a:endParaRPr lang="en-US" dirty="0"/>
          </a:p>
          <a:p>
            <a:pPr lvl="1"/>
            <a:r>
              <a:rPr lang="en-US" dirty="0"/>
              <a:t>Severe sepsis/Septic shock</a:t>
            </a:r>
          </a:p>
          <a:p>
            <a:pPr lvl="1"/>
            <a:r>
              <a:rPr lang="en-US" dirty="0"/>
              <a:t>ARDS/Acute lung injury</a:t>
            </a:r>
          </a:p>
          <a:p>
            <a:pPr lvl="1"/>
            <a:r>
              <a:rPr lang="en-US" dirty="0"/>
              <a:t>Pulmonary edema</a:t>
            </a:r>
          </a:p>
          <a:p>
            <a:pPr lvl="1"/>
            <a:r>
              <a:rPr lang="en-US" dirty="0"/>
              <a:t>Cardiogenic shock</a:t>
            </a:r>
          </a:p>
          <a:p>
            <a:pPr lvl="1"/>
            <a:r>
              <a:rPr lang="en-US" dirty="0"/>
              <a:t>Severe burn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1702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Applications in ICU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valuable </a:t>
            </a:r>
            <a:r>
              <a:rPr lang="en-US" dirty="0" smtClean="0"/>
              <a:t>hemodynamic </a:t>
            </a:r>
            <a:r>
              <a:rPr lang="en-US" dirty="0"/>
              <a:t>information</a:t>
            </a:r>
          </a:p>
          <a:p>
            <a:pPr lvl="1"/>
            <a:r>
              <a:rPr lang="en-US" dirty="0"/>
              <a:t>Liver surgery</a:t>
            </a:r>
          </a:p>
          <a:p>
            <a:pPr lvl="1"/>
            <a:r>
              <a:rPr lang="en-US" dirty="0"/>
              <a:t>Cardiac surgery</a:t>
            </a:r>
          </a:p>
          <a:p>
            <a:pPr lvl="1"/>
            <a:r>
              <a:rPr lang="en-US" dirty="0"/>
              <a:t>Transplantation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8730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FloTrac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Derive SV from </a:t>
            </a:r>
            <a:r>
              <a:rPr lang="en-US" dirty="0" smtClean="0"/>
              <a:t>arterial waveform</a:t>
            </a:r>
            <a:r>
              <a:rPr lang="en-US" dirty="0"/>
              <a:t>, after correcting </a:t>
            </a:r>
            <a:r>
              <a:rPr lang="en-US" dirty="0" smtClean="0"/>
              <a:t>for compliance </a:t>
            </a:r>
            <a:r>
              <a:rPr lang="en-US" dirty="0"/>
              <a:t>and resistance </a:t>
            </a:r>
            <a:r>
              <a:rPr lang="en-US" dirty="0" smtClean="0"/>
              <a:t>of arterial system</a:t>
            </a:r>
          </a:p>
          <a:p>
            <a:endParaRPr lang="en-US" dirty="0"/>
          </a:p>
          <a:p>
            <a:r>
              <a:rPr lang="en-US" dirty="0" smtClean="0"/>
              <a:t>Continuous </a:t>
            </a:r>
            <a:r>
              <a:rPr lang="en-US" dirty="0"/>
              <a:t>computes </a:t>
            </a:r>
            <a:r>
              <a:rPr lang="en-US" dirty="0" smtClean="0"/>
              <a:t>stroke volume </a:t>
            </a:r>
            <a:r>
              <a:rPr lang="en-US" dirty="0"/>
              <a:t>from arterial </a:t>
            </a:r>
            <a:r>
              <a:rPr lang="en-US" dirty="0" smtClean="0"/>
              <a:t>pressure signal</a:t>
            </a:r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37719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91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42" y="1052736"/>
            <a:ext cx="9006180" cy="512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1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304925"/>
            <a:ext cx="755332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76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971550"/>
            <a:ext cx="4600575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99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91606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69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FloTrac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 to existing arterial catheter</a:t>
            </a:r>
          </a:p>
          <a:p>
            <a:r>
              <a:rPr lang="en-US" dirty="0" smtClean="0"/>
              <a:t>Require </a:t>
            </a:r>
            <a:r>
              <a:rPr lang="en-US" dirty="0"/>
              <a:t>no additional catheters, boluses or </a:t>
            </a:r>
            <a:r>
              <a:rPr lang="en-US" dirty="0" smtClean="0"/>
              <a:t>chemical indicators</a:t>
            </a:r>
            <a:endParaRPr lang="en-US" dirty="0"/>
          </a:p>
          <a:p>
            <a:r>
              <a:rPr lang="en-US" dirty="0" smtClean="0"/>
              <a:t>Continuously </a:t>
            </a:r>
            <a:r>
              <a:rPr lang="en-US" dirty="0"/>
              <a:t>monitors changes in the </a:t>
            </a:r>
            <a:r>
              <a:rPr lang="en-US" dirty="0" smtClean="0"/>
              <a:t>patient’s vascular </a:t>
            </a:r>
            <a:r>
              <a:rPr lang="en-US" dirty="0"/>
              <a:t>tone (compliance and resistance)</a:t>
            </a:r>
          </a:p>
          <a:p>
            <a:r>
              <a:rPr lang="en-US" dirty="0" smtClean="0"/>
              <a:t>Compatible </a:t>
            </a:r>
            <a:r>
              <a:rPr lang="en-US" dirty="0"/>
              <a:t>with </a:t>
            </a:r>
            <a:r>
              <a:rPr lang="en-US" dirty="0" err="1"/>
              <a:t>Vigileo</a:t>
            </a:r>
            <a:r>
              <a:rPr lang="en-US" dirty="0"/>
              <a:t> monitor and the </a:t>
            </a:r>
            <a:r>
              <a:rPr lang="en-US" dirty="0" smtClean="0"/>
              <a:t>EV1000 clinical </a:t>
            </a:r>
            <a:r>
              <a:rPr lang="en-US" dirty="0"/>
              <a:t>platform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2296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FloTrac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73526" y="1916832"/>
            <a:ext cx="8229600" cy="4389120"/>
          </a:xfrm>
        </p:spPr>
        <p:txBody>
          <a:bodyPr/>
          <a:lstStyle/>
          <a:p>
            <a:r>
              <a:rPr lang="en-US" i="1" dirty="0" smtClean="0"/>
              <a:t>Advantages</a:t>
            </a:r>
          </a:p>
          <a:p>
            <a:pPr lvl="1"/>
            <a:r>
              <a:rPr lang="en-US" sz="2800" dirty="0"/>
              <a:t>l</a:t>
            </a:r>
            <a:r>
              <a:rPr lang="en-US" sz="2800" dirty="0" smtClean="0"/>
              <a:t>ess invasive </a:t>
            </a:r>
          </a:p>
          <a:p>
            <a:pPr lvl="1"/>
            <a:r>
              <a:rPr lang="en-US" sz="2800" dirty="0" smtClean="0"/>
              <a:t>provides </a:t>
            </a:r>
            <a:r>
              <a:rPr lang="en-US" sz="2800" dirty="0"/>
              <a:t>continuous </a:t>
            </a:r>
            <a:endParaRPr lang="en-US" sz="2800" dirty="0" smtClean="0"/>
          </a:p>
          <a:p>
            <a:pPr marL="393192" lvl="1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CO monitoring</a:t>
            </a:r>
          </a:p>
          <a:p>
            <a:pPr lvl="1"/>
            <a:r>
              <a:rPr lang="en-US" sz="2800" dirty="0" smtClean="0"/>
              <a:t>Relatively easy </a:t>
            </a:r>
            <a:r>
              <a:rPr lang="en-US" sz="2800" dirty="0"/>
              <a:t>to use</a:t>
            </a:r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26" y="1124744"/>
            <a:ext cx="465567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30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FloTrac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Improper </a:t>
            </a:r>
            <a:r>
              <a:rPr lang="en-US" dirty="0"/>
              <a:t>transducer </a:t>
            </a:r>
            <a:r>
              <a:rPr lang="en-US" dirty="0" err="1"/>
              <a:t>posiotion</a:t>
            </a:r>
            <a:endParaRPr lang="en-US" dirty="0"/>
          </a:p>
          <a:p>
            <a:pPr lvl="1"/>
            <a:r>
              <a:rPr lang="en-US" dirty="0" smtClean="0"/>
              <a:t>Over/under-damped </a:t>
            </a:r>
            <a:r>
              <a:rPr lang="en-US" dirty="0"/>
              <a:t>pressure lines</a:t>
            </a:r>
          </a:p>
          <a:p>
            <a:pPr lvl="1"/>
            <a:r>
              <a:rPr lang="en-US" dirty="0" smtClean="0"/>
              <a:t>Some </a:t>
            </a:r>
            <a:r>
              <a:rPr lang="en-US" dirty="0"/>
              <a:t>conditions causing BP variations</a:t>
            </a:r>
          </a:p>
          <a:p>
            <a:pPr lvl="2"/>
            <a:r>
              <a:rPr lang="en-US" dirty="0"/>
              <a:t>Intra-aortic balloon pumps</a:t>
            </a:r>
          </a:p>
          <a:p>
            <a:pPr lvl="1"/>
            <a:r>
              <a:rPr lang="en-US" dirty="0" smtClean="0"/>
              <a:t>Excessive </a:t>
            </a:r>
            <a:r>
              <a:rPr lang="en-US" dirty="0"/>
              <a:t>patient movement</a:t>
            </a:r>
          </a:p>
          <a:p>
            <a:pPr lvl="1"/>
            <a:r>
              <a:rPr lang="en-US" dirty="0" err="1" smtClean="0"/>
              <a:t>Electrocautery</a:t>
            </a:r>
            <a:r>
              <a:rPr lang="en-US" dirty="0" smtClean="0"/>
              <a:t> </a:t>
            </a:r>
            <a:r>
              <a:rPr lang="en-US" dirty="0"/>
              <a:t>or electrosurgical </a:t>
            </a:r>
            <a:r>
              <a:rPr lang="en-US" dirty="0" smtClean="0"/>
              <a:t>unit interference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481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FloTrac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Limitations </a:t>
            </a:r>
          </a:p>
          <a:p>
            <a:pPr lvl="1"/>
            <a:r>
              <a:rPr lang="en-US" dirty="0" smtClean="0"/>
              <a:t>Arterial </a:t>
            </a:r>
            <a:r>
              <a:rPr lang="en-US" dirty="0"/>
              <a:t>pressure deemed inaccurate or </a:t>
            </a:r>
            <a:r>
              <a:rPr lang="en-US" dirty="0" smtClean="0"/>
              <a:t>not representative </a:t>
            </a:r>
            <a:r>
              <a:rPr lang="en-US" dirty="0"/>
              <a:t>of aortic pressure, including</a:t>
            </a:r>
          </a:p>
          <a:p>
            <a:pPr lvl="2"/>
            <a:r>
              <a:rPr lang="en-US" dirty="0"/>
              <a:t>Extreme peripheral vasoconstriction</a:t>
            </a:r>
          </a:p>
          <a:p>
            <a:pPr lvl="3"/>
            <a:r>
              <a:rPr lang="en-US" dirty="0" smtClean="0"/>
              <a:t>Compromised </a:t>
            </a:r>
            <a:r>
              <a:rPr lang="en-US" dirty="0"/>
              <a:t>radial arterial </a:t>
            </a:r>
            <a:r>
              <a:rPr lang="en-US" dirty="0" smtClean="0"/>
              <a:t>pressure waveform</a:t>
            </a:r>
            <a:endParaRPr lang="en-US" dirty="0"/>
          </a:p>
          <a:p>
            <a:pPr lvl="2"/>
            <a:r>
              <a:rPr lang="en-US" dirty="0" err="1"/>
              <a:t>Hyperdynamic</a:t>
            </a:r>
            <a:r>
              <a:rPr lang="en-US" dirty="0"/>
              <a:t> conditions </a:t>
            </a:r>
            <a:endParaRPr lang="en-US" dirty="0" smtClean="0"/>
          </a:p>
          <a:p>
            <a:pPr lvl="3"/>
            <a:r>
              <a:rPr lang="en-US" dirty="0" smtClean="0"/>
              <a:t> </a:t>
            </a:r>
            <a:r>
              <a:rPr lang="en-US" dirty="0"/>
              <a:t>seen in post </a:t>
            </a:r>
            <a:r>
              <a:rPr lang="en-US" dirty="0" smtClean="0"/>
              <a:t>liver transplant</a:t>
            </a:r>
            <a:endParaRPr lang="en-US" dirty="0"/>
          </a:p>
          <a:p>
            <a:pPr lvl="1"/>
            <a:r>
              <a:rPr lang="en-US" dirty="0" smtClean="0"/>
              <a:t>Aortic </a:t>
            </a:r>
            <a:r>
              <a:rPr lang="en-US" dirty="0"/>
              <a:t>valve regurgitation - cause an </a:t>
            </a:r>
            <a:r>
              <a:rPr lang="en-US" dirty="0" smtClean="0"/>
              <a:t>over estimation </a:t>
            </a:r>
            <a:r>
              <a:rPr lang="en-US" dirty="0"/>
              <a:t>of Stroke Volume / Cardiac Output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8870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PRAM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PRAM (pressure‑recording analytical method)</a:t>
            </a:r>
            <a:endParaRPr lang="en-US" dirty="0"/>
          </a:p>
          <a:p>
            <a:pPr lvl="1"/>
            <a:r>
              <a:rPr lang="en-US" dirty="0"/>
              <a:t>arterial pressure-derived continuous CO measurement</a:t>
            </a:r>
          </a:p>
          <a:p>
            <a:pPr lvl="1"/>
            <a:r>
              <a:rPr lang="en-US" dirty="0"/>
              <a:t>PRAM needs only an arterial line as with </a:t>
            </a:r>
            <a:r>
              <a:rPr lang="en-US" dirty="0" err="1"/>
              <a:t>FloTrac</a:t>
            </a:r>
            <a:r>
              <a:rPr lang="en-US" dirty="0"/>
              <a:t>/</a:t>
            </a:r>
            <a:r>
              <a:rPr lang="en-US" dirty="0" err="1"/>
              <a:t>Vigileo</a:t>
            </a:r>
            <a:endParaRPr lang="th-TH" dirty="0"/>
          </a:p>
          <a:p>
            <a:endParaRPr lang="en-US" dirty="0" smtClean="0"/>
          </a:p>
          <a:p>
            <a:r>
              <a:rPr lang="en-US" dirty="0"/>
              <a:t>Hemodynamic parameters including CO, SVV, PPV, and </a:t>
            </a:r>
            <a:r>
              <a:rPr lang="en-US" dirty="0" smtClean="0"/>
              <a:t>SVR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4509120"/>
            <a:ext cx="26574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1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PRAM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 that, in any given vessel, volume changes occur mainly because of radial expansion in response to pressure variations; simply put, the alterations of the systolic portion of the area under the curve reflect changes in SV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0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PRAM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Advantages </a:t>
            </a:r>
          </a:p>
          <a:p>
            <a:pPr lvl="1"/>
            <a:r>
              <a:rPr lang="en-US" dirty="0"/>
              <a:t>less invasive technique</a:t>
            </a:r>
          </a:p>
          <a:p>
            <a:pPr lvl="1"/>
            <a:r>
              <a:rPr lang="en-US" dirty="0" smtClean="0"/>
              <a:t>continuous </a:t>
            </a:r>
            <a:r>
              <a:rPr lang="en-US" dirty="0"/>
              <a:t>monitoring of CO </a:t>
            </a:r>
          </a:p>
          <a:p>
            <a:pPr lvl="1"/>
            <a:r>
              <a:rPr lang="en-US" dirty="0" smtClean="0"/>
              <a:t>advanced </a:t>
            </a:r>
            <a:r>
              <a:rPr lang="en-US" dirty="0"/>
              <a:t>hemodynamic parameters including SVV </a:t>
            </a:r>
            <a:r>
              <a:rPr lang="en-US" dirty="0" smtClean="0"/>
              <a:t>and PPV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2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PRAM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technically </a:t>
            </a:r>
            <a:r>
              <a:rPr lang="en-US" dirty="0"/>
              <a:t>related (</a:t>
            </a:r>
            <a:r>
              <a:rPr lang="en-US" dirty="0" smtClean="0"/>
              <a:t>over-damping or </a:t>
            </a:r>
            <a:r>
              <a:rPr lang="en-US" dirty="0"/>
              <a:t>under-damping of arterial waveforms) </a:t>
            </a:r>
            <a:endParaRPr lang="en-US" dirty="0" smtClean="0"/>
          </a:p>
          <a:p>
            <a:pPr lvl="1"/>
            <a:r>
              <a:rPr lang="en-US" dirty="0" smtClean="0"/>
              <a:t>inappropriate </a:t>
            </a:r>
            <a:r>
              <a:rPr lang="en-US" dirty="0"/>
              <a:t>signal </a:t>
            </a:r>
            <a:r>
              <a:rPr lang="en-US" dirty="0" smtClean="0"/>
              <a:t>acquisition (e.g</a:t>
            </a:r>
            <a:r>
              <a:rPr lang="en-US" dirty="0"/>
              <a:t>., aortic valve regurgitation) </a:t>
            </a:r>
          </a:p>
          <a:p>
            <a:pPr lvl="1"/>
            <a:r>
              <a:rPr lang="en-US" dirty="0" smtClean="0"/>
              <a:t>abnormality </a:t>
            </a:r>
            <a:r>
              <a:rPr lang="en-US" dirty="0"/>
              <a:t>of </a:t>
            </a:r>
            <a:r>
              <a:rPr lang="en-US" dirty="0" smtClean="0"/>
              <a:t>the peripheral </a:t>
            </a:r>
            <a:r>
              <a:rPr lang="en-US" dirty="0"/>
              <a:t>arteries (e.g., aortic dissection, </a:t>
            </a:r>
            <a:r>
              <a:rPr lang="en-US" dirty="0" smtClean="0"/>
              <a:t>atherosclerotic plaque</a:t>
            </a:r>
            <a:r>
              <a:rPr lang="en-US" dirty="0"/>
              <a:t>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013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Transesophageal</a:t>
            </a:r>
            <a:r>
              <a:rPr lang="en-US" b="1" dirty="0"/>
              <a:t> echocardiogram</a:t>
            </a:r>
            <a:br>
              <a:rPr lang="en-US" b="1" dirty="0"/>
            </a:br>
            <a:r>
              <a:rPr lang="en-US" b="1" dirty="0"/>
              <a:t>(TEE)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744855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5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Indications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Intraoperative </a:t>
            </a:r>
            <a:r>
              <a:rPr lang="en-US" b="1" dirty="0"/>
              <a:t>TEE</a:t>
            </a:r>
          </a:p>
          <a:p>
            <a:pPr lvl="1"/>
            <a:r>
              <a:rPr lang="en-US" dirty="0"/>
              <a:t>All open heart (i.e., </a:t>
            </a:r>
            <a:r>
              <a:rPr lang="en-US" dirty="0" err="1"/>
              <a:t>valvular</a:t>
            </a:r>
            <a:r>
              <a:rPr lang="en-US" dirty="0"/>
              <a:t>) and thoracic </a:t>
            </a:r>
            <a:r>
              <a:rPr lang="en-US" dirty="0" smtClean="0"/>
              <a:t>aortic surgical procedures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Use </a:t>
            </a:r>
            <a:r>
              <a:rPr lang="en-US" dirty="0"/>
              <a:t>in some coronary artery bypass graft </a:t>
            </a:r>
            <a:r>
              <a:rPr lang="en-US" dirty="0" smtClean="0"/>
              <a:t>surgeries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Noncardiac</a:t>
            </a:r>
            <a:r>
              <a:rPr lang="en-US" dirty="0" smtClean="0"/>
              <a:t> </a:t>
            </a:r>
            <a:r>
              <a:rPr lang="en-US" dirty="0"/>
              <a:t>surgery when patients have known </a:t>
            </a:r>
            <a:r>
              <a:rPr lang="en-US" dirty="0" smtClean="0"/>
              <a:t>or suspected </a:t>
            </a:r>
            <a:r>
              <a:rPr lang="en-US" dirty="0"/>
              <a:t>cardiovascular pathology which </a:t>
            </a:r>
            <a:r>
              <a:rPr lang="en-US" dirty="0" smtClean="0"/>
              <a:t>may impact </a:t>
            </a:r>
            <a:r>
              <a:rPr lang="en-US" dirty="0"/>
              <a:t>outcomes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7634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Cardiac output monitoring</a:t>
            </a:r>
            <a:endParaRPr lang="th-TH" sz="4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Invasive </a:t>
            </a:r>
            <a:r>
              <a:rPr lang="en-US" b="1" dirty="0"/>
              <a:t>cardiac output monitoring</a:t>
            </a:r>
          </a:p>
          <a:p>
            <a:r>
              <a:rPr lang="en-US" b="1" dirty="0" smtClean="0"/>
              <a:t>Semi/minimally </a:t>
            </a:r>
            <a:r>
              <a:rPr lang="en-US" b="1" dirty="0"/>
              <a:t>invasive cardiac output </a:t>
            </a:r>
            <a:r>
              <a:rPr lang="en-US" b="1" dirty="0" smtClean="0"/>
              <a:t>    monitoring</a:t>
            </a:r>
            <a:endParaRPr lang="en-US" b="1" dirty="0"/>
          </a:p>
          <a:p>
            <a:r>
              <a:rPr lang="en-US" b="1" dirty="0" smtClean="0"/>
              <a:t>Non-invasive </a:t>
            </a:r>
            <a:r>
              <a:rPr lang="en-US" b="1" dirty="0"/>
              <a:t>cardiac output monitoring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529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Indications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Critically ill patients</a:t>
            </a:r>
          </a:p>
          <a:p>
            <a:pPr lvl="1"/>
            <a:r>
              <a:rPr lang="en-US" dirty="0"/>
              <a:t>Patients in whom diagnostic information is </a:t>
            </a:r>
            <a:r>
              <a:rPr lang="en-US" dirty="0" smtClean="0"/>
              <a:t>not obtainable </a:t>
            </a:r>
            <a:r>
              <a:rPr lang="en-US" dirty="0"/>
              <a:t>by TTE and this information is </a:t>
            </a:r>
            <a:r>
              <a:rPr lang="en-US" dirty="0" smtClean="0"/>
              <a:t>expected to </a:t>
            </a:r>
            <a:r>
              <a:rPr lang="en-US" dirty="0"/>
              <a:t>alter management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40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Indications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of cardiac and aortic structure and </a:t>
            </a:r>
            <a:r>
              <a:rPr lang="en-US" dirty="0" smtClean="0"/>
              <a:t>function in </a:t>
            </a:r>
            <a:r>
              <a:rPr lang="en-US" dirty="0"/>
              <a:t>situations where the findings will alter </a:t>
            </a:r>
            <a:r>
              <a:rPr lang="en-US" dirty="0" smtClean="0"/>
              <a:t>management</a:t>
            </a:r>
          </a:p>
          <a:p>
            <a:r>
              <a:rPr lang="en-US" dirty="0" smtClean="0"/>
              <a:t>Guidance </a:t>
            </a:r>
            <a:r>
              <a:rPr lang="en-US" dirty="0"/>
              <a:t>of </a:t>
            </a:r>
            <a:r>
              <a:rPr lang="en-US" dirty="0" err="1" smtClean="0"/>
              <a:t>transcatheter</a:t>
            </a:r>
            <a:r>
              <a:rPr lang="en-US" dirty="0" smtClean="0"/>
              <a:t>  </a:t>
            </a:r>
            <a:r>
              <a:rPr lang="en-US" dirty="0"/>
              <a:t>procedures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853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 </a:t>
            </a:r>
          </a:p>
          <a:p>
            <a:pPr lvl="1"/>
            <a:r>
              <a:rPr lang="en-US" dirty="0"/>
              <a:t>detect </a:t>
            </a:r>
            <a:r>
              <a:rPr lang="en-US" dirty="0" smtClean="0"/>
              <a:t>anatomical abnormalities</a:t>
            </a:r>
          </a:p>
          <a:p>
            <a:pPr lvl="1"/>
            <a:r>
              <a:rPr lang="en-US" dirty="0" smtClean="0"/>
              <a:t>volume status</a:t>
            </a:r>
          </a:p>
          <a:p>
            <a:pPr lvl="1"/>
            <a:r>
              <a:rPr lang="en-US" dirty="0" smtClean="0"/>
              <a:t>myocardial contractility information and </a:t>
            </a:r>
            <a:r>
              <a:rPr lang="en-US" dirty="0"/>
              <a:t>other functional assessment as </a:t>
            </a:r>
            <a:r>
              <a:rPr lang="en-US" dirty="0" smtClean="0"/>
              <a:t>well as </a:t>
            </a:r>
            <a:r>
              <a:rPr lang="en-US" dirty="0"/>
              <a:t>hemodynamic </a:t>
            </a:r>
            <a:r>
              <a:rPr lang="en-US" dirty="0" smtClean="0"/>
              <a:t>parameters</a:t>
            </a:r>
          </a:p>
          <a:p>
            <a:pPr lvl="1"/>
            <a:r>
              <a:rPr lang="en-US" dirty="0" smtClean="0"/>
              <a:t>real-time </a:t>
            </a:r>
            <a:r>
              <a:rPr lang="en-US" dirty="0"/>
              <a:t>measurement of CO</a:t>
            </a:r>
            <a:endParaRPr lang="en-US" dirty="0" smtClean="0"/>
          </a:p>
          <a:p>
            <a:pPr lvl="1"/>
            <a:endParaRPr lang="th-TH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Transesophageal</a:t>
            </a:r>
            <a:r>
              <a:rPr lang="en-US" b="1" dirty="0"/>
              <a:t> echocardiogram</a:t>
            </a:r>
            <a:br>
              <a:rPr lang="en-US" b="1" dirty="0"/>
            </a:br>
            <a:r>
              <a:rPr lang="en-US" b="1" dirty="0"/>
              <a:t>(TEE)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3438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Limitations </a:t>
            </a:r>
          </a:p>
          <a:p>
            <a:pPr lvl="1"/>
            <a:r>
              <a:rPr lang="en-US" dirty="0"/>
              <a:t>anesthetized </a:t>
            </a:r>
            <a:r>
              <a:rPr lang="en-US" dirty="0" smtClean="0"/>
              <a:t>patients</a:t>
            </a:r>
          </a:p>
          <a:p>
            <a:pPr lvl="1"/>
            <a:r>
              <a:rPr lang="en-US" dirty="0" smtClean="0"/>
              <a:t>cannot </a:t>
            </a:r>
            <a:r>
              <a:rPr lang="en-US" dirty="0"/>
              <a:t>be used in very small children </a:t>
            </a:r>
            <a:endParaRPr lang="en-US" dirty="0" smtClean="0"/>
          </a:p>
          <a:p>
            <a:pPr lvl="1"/>
            <a:r>
              <a:rPr lang="en-US" dirty="0"/>
              <a:t>accuracy is also highly </a:t>
            </a:r>
            <a:r>
              <a:rPr lang="en-US" dirty="0" smtClean="0"/>
              <a:t>dependent upon </a:t>
            </a:r>
            <a:r>
              <a:rPr lang="en-US" dirty="0"/>
              <a:t>the quality of echocardiographic images and </a:t>
            </a:r>
            <a:r>
              <a:rPr lang="en-US" dirty="0" smtClean="0"/>
              <a:t>the operator’s </a:t>
            </a:r>
            <a:r>
              <a:rPr lang="en-US" dirty="0"/>
              <a:t>skill and experience</a:t>
            </a:r>
            <a:endParaRPr lang="th-TH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Transesophageal</a:t>
            </a:r>
            <a:r>
              <a:rPr lang="en-US" b="1" dirty="0"/>
              <a:t> echocardiogram</a:t>
            </a:r>
            <a:br>
              <a:rPr lang="en-US" b="1" dirty="0"/>
            </a:br>
            <a:r>
              <a:rPr lang="en-US" b="1" dirty="0"/>
              <a:t>(TEE)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385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Absolute contraindication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Perforated </a:t>
            </a:r>
            <a:r>
              <a:rPr lang="en-US" dirty="0" err="1"/>
              <a:t>viscus</a:t>
            </a:r>
            <a:endParaRPr lang="en-US" dirty="0"/>
          </a:p>
          <a:p>
            <a:r>
              <a:rPr lang="en-US" dirty="0" smtClean="0"/>
              <a:t>Esophageal </a:t>
            </a:r>
            <a:r>
              <a:rPr lang="en-US" dirty="0"/>
              <a:t>stricture</a:t>
            </a:r>
          </a:p>
          <a:p>
            <a:r>
              <a:rPr lang="en-US" dirty="0" smtClean="0"/>
              <a:t>Esophageal </a:t>
            </a:r>
            <a:r>
              <a:rPr lang="en-US" dirty="0"/>
              <a:t>tumor</a:t>
            </a:r>
          </a:p>
          <a:p>
            <a:r>
              <a:rPr lang="en-US" dirty="0" smtClean="0"/>
              <a:t>Esophageal </a:t>
            </a:r>
            <a:r>
              <a:rPr lang="en-US" dirty="0"/>
              <a:t>perforation, laceration</a:t>
            </a:r>
          </a:p>
          <a:p>
            <a:r>
              <a:rPr lang="en-US" dirty="0" smtClean="0"/>
              <a:t>Esophageal diverticulum</a:t>
            </a:r>
          </a:p>
          <a:p>
            <a:r>
              <a:rPr lang="en-US" dirty="0" smtClean="0"/>
              <a:t>Active </a:t>
            </a:r>
            <a:r>
              <a:rPr lang="en-US" dirty="0"/>
              <a:t>upper GI bleed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2802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Relative </a:t>
            </a:r>
            <a:r>
              <a:rPr lang="en-US" b="1" dirty="0" smtClean="0"/>
              <a:t>contraindication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 of radiation to neck and mediastinum</a:t>
            </a:r>
          </a:p>
          <a:p>
            <a:r>
              <a:rPr lang="en-US" dirty="0" smtClean="0"/>
              <a:t>History </a:t>
            </a:r>
            <a:r>
              <a:rPr lang="en-US" dirty="0"/>
              <a:t>of GI surgery</a:t>
            </a:r>
          </a:p>
          <a:p>
            <a:r>
              <a:rPr lang="en-US" dirty="0" smtClean="0"/>
              <a:t>Recent </a:t>
            </a:r>
            <a:r>
              <a:rPr lang="en-US" dirty="0"/>
              <a:t>upper GI bleed</a:t>
            </a:r>
          </a:p>
          <a:p>
            <a:r>
              <a:rPr lang="en-US" dirty="0" smtClean="0"/>
              <a:t>Barrett’s </a:t>
            </a:r>
            <a:r>
              <a:rPr lang="en-US" dirty="0"/>
              <a:t>esophagus</a:t>
            </a:r>
          </a:p>
          <a:p>
            <a:r>
              <a:rPr lang="en-US" dirty="0" smtClean="0"/>
              <a:t>History </a:t>
            </a:r>
            <a:r>
              <a:rPr lang="en-US" dirty="0"/>
              <a:t>of dysphagia</a:t>
            </a:r>
          </a:p>
          <a:p>
            <a:r>
              <a:rPr lang="en-US" dirty="0" smtClean="0"/>
              <a:t>Symptomatic </a:t>
            </a:r>
            <a:r>
              <a:rPr lang="en-US" dirty="0"/>
              <a:t>hiatal hernia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943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Relative </a:t>
            </a:r>
            <a:r>
              <a:rPr lang="en-US" b="1" dirty="0" smtClean="0"/>
              <a:t>contraindication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Restriction </a:t>
            </a:r>
            <a:r>
              <a:rPr lang="en-US" dirty="0"/>
              <a:t>of neck mobility</a:t>
            </a:r>
          </a:p>
          <a:p>
            <a:pPr lvl="1"/>
            <a:r>
              <a:rPr lang="en-US" dirty="0"/>
              <a:t>Severe cervical arthritis</a:t>
            </a:r>
          </a:p>
          <a:p>
            <a:pPr lvl="1"/>
            <a:r>
              <a:rPr lang="en-US" dirty="0" err="1"/>
              <a:t>Atlantoaxial</a:t>
            </a:r>
            <a:r>
              <a:rPr lang="en-US" dirty="0"/>
              <a:t> joint disease</a:t>
            </a:r>
          </a:p>
          <a:p>
            <a:r>
              <a:rPr lang="en-US" dirty="0" smtClean="0"/>
              <a:t>Esophageal </a:t>
            </a:r>
            <a:r>
              <a:rPr lang="en-US" dirty="0" err="1"/>
              <a:t>varices</a:t>
            </a:r>
            <a:endParaRPr lang="en-US" dirty="0"/>
          </a:p>
          <a:p>
            <a:r>
              <a:rPr lang="en-US" dirty="0" smtClean="0"/>
              <a:t>Coagulopathy</a:t>
            </a:r>
            <a:r>
              <a:rPr lang="en-US" dirty="0"/>
              <a:t>, thrombocytopenia</a:t>
            </a:r>
          </a:p>
          <a:p>
            <a:r>
              <a:rPr lang="en-US" dirty="0" smtClean="0"/>
              <a:t>Active </a:t>
            </a:r>
            <a:r>
              <a:rPr lang="en-US" dirty="0"/>
              <a:t>esophagitis</a:t>
            </a:r>
          </a:p>
          <a:p>
            <a:r>
              <a:rPr lang="en-US" dirty="0" smtClean="0"/>
              <a:t>Active </a:t>
            </a:r>
            <a:r>
              <a:rPr lang="en-US" dirty="0"/>
              <a:t>peptic ulcer disease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909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Esophageal </a:t>
            </a:r>
            <a:r>
              <a:rPr lang="en-US" b="1" dirty="0" err="1"/>
              <a:t>doppler</a:t>
            </a:r>
            <a:r>
              <a:rPr lang="en-US" b="1" dirty="0"/>
              <a:t> monitor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Doppler effect</a:t>
            </a:r>
          </a:p>
          <a:p>
            <a:pPr lvl="1"/>
            <a:r>
              <a:rPr lang="en-US" dirty="0" smtClean="0"/>
              <a:t>Measure </a:t>
            </a:r>
            <a:r>
              <a:rPr lang="en-US" dirty="0"/>
              <a:t>velocity of blood </a:t>
            </a:r>
            <a:r>
              <a:rPr lang="en-US" dirty="0" smtClean="0"/>
              <a:t>in Descending </a:t>
            </a:r>
            <a:r>
              <a:rPr lang="en-US" dirty="0"/>
              <a:t>aorta in cm/s</a:t>
            </a:r>
          </a:p>
          <a:p>
            <a:pPr lvl="1"/>
            <a:r>
              <a:rPr lang="en-US" dirty="0" smtClean="0"/>
              <a:t>Diameter </a:t>
            </a:r>
            <a:r>
              <a:rPr lang="en-US" dirty="0"/>
              <a:t>of the aorta</a:t>
            </a:r>
          </a:p>
          <a:p>
            <a:pPr lvl="1"/>
            <a:r>
              <a:rPr lang="en-US" dirty="0" smtClean="0"/>
              <a:t>Base </a:t>
            </a:r>
            <a:r>
              <a:rPr lang="en-US" dirty="0"/>
              <a:t>on age, sex, </a:t>
            </a:r>
            <a:r>
              <a:rPr lang="en-US" dirty="0" err="1"/>
              <a:t>weight,height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15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Esophageal </a:t>
            </a:r>
            <a:r>
              <a:rPr lang="en-US" b="1" dirty="0" err="1"/>
              <a:t>doppler</a:t>
            </a:r>
            <a:r>
              <a:rPr lang="en-US" b="1" dirty="0"/>
              <a:t> monitor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24" y="2060848"/>
            <a:ext cx="3768336" cy="424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69" y="2420888"/>
            <a:ext cx="4851763" cy="356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2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620688"/>
            <a:ext cx="78486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40" y="3861048"/>
            <a:ext cx="68961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16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Cardiac output </a:t>
            </a:r>
            <a:r>
              <a:rPr lang="en-US" b="1" dirty="0" smtClean="0"/>
              <a:t>monitoring </a:t>
            </a:r>
            <a:endParaRPr lang="th-TH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5546415"/>
              </p:ext>
            </p:extLst>
          </p:nvPr>
        </p:nvGraphicFramePr>
        <p:xfrm>
          <a:off x="467544" y="1268760"/>
          <a:ext cx="8229600" cy="5261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243808"/>
                <a:gridCol w="22425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cs typeface="+mj-cs"/>
                        </a:rPr>
                        <a:t>Invasive </a:t>
                      </a:r>
                      <a:endParaRPr lang="th-TH" sz="20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cs typeface="+mj-cs"/>
                        </a:rPr>
                        <a:t>Semi- invasive</a:t>
                      </a:r>
                      <a:endParaRPr lang="th-TH" sz="20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cs typeface="+mj-cs"/>
                        </a:rPr>
                        <a:t>Non -invasive</a:t>
                      </a:r>
                      <a:endParaRPr lang="th-TH" sz="2000" b="1" dirty="0"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Continuous cardiac</a:t>
                      </a:r>
                    </a:p>
                    <a:p>
                      <a:pPr algn="ctr"/>
                      <a:r>
                        <a:rPr kumimoji="0"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output monitoring</a:t>
                      </a:r>
                    </a:p>
                    <a:p>
                      <a:pPr algn="ctr"/>
                      <a:r>
                        <a:rPr kumimoji="0"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(CCO) via PAC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FloTrac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cs typeface="+mj-cs"/>
                        </a:rPr>
                        <a:t>Volume</a:t>
                      </a:r>
                      <a:r>
                        <a:rPr lang="en-US" sz="1800" b="1" baseline="0" dirty="0" smtClean="0">
                          <a:cs typeface="+mj-cs"/>
                        </a:rPr>
                        <a:t> clamp methods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Intermittent</a:t>
                      </a:r>
                    </a:p>
                    <a:p>
                      <a:pPr algn="ctr"/>
                      <a:r>
                        <a:rPr kumimoji="0" lang="en-US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thermodilution</a:t>
                      </a:r>
                      <a:r>
                        <a:rPr kumimoji="0"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 via</a:t>
                      </a:r>
                    </a:p>
                    <a:p>
                      <a:pPr algn="ctr"/>
                      <a:r>
                        <a:rPr kumimoji="0"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PAC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Volume View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Bioreactance</a:t>
                      </a:r>
                      <a:r>
                        <a:rPr kumimoji="0"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 (NICOM)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</a:tr>
              <a:tr h="374317"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cs typeface="+mj-cs"/>
                        </a:rPr>
                        <a:t>PRAM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Bioimpedance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1800" b="1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PiCCO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LidCO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Partial CO2 rebreathing technique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Transesophageal</a:t>
                      </a:r>
                      <a:endParaRPr kumimoji="0" lang="en-US" sz="18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  <a:p>
                      <a:pPr algn="ctr"/>
                      <a:r>
                        <a:rPr kumimoji="0"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echocardiogram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Esophageal </a:t>
                      </a:r>
                      <a:r>
                        <a:rPr kumimoji="0" lang="en-US" sz="18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doppler</a:t>
                      </a:r>
                      <a:endParaRPr kumimoji="0" lang="en-US" sz="18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  <a:p>
                      <a:pPr algn="ctr"/>
                      <a:r>
                        <a:rPr kumimoji="0"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j-cs"/>
                        </a:rPr>
                        <a:t>monitor</a:t>
                      </a:r>
                      <a:endParaRPr lang="th-TH" sz="18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79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992888" cy="553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5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" y="933903"/>
            <a:ext cx="910411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2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Esophageal </a:t>
            </a:r>
            <a:r>
              <a:rPr lang="en-US" b="1" dirty="0" err="1"/>
              <a:t>doppler</a:t>
            </a:r>
            <a:r>
              <a:rPr lang="en-US" b="1" dirty="0"/>
              <a:t> monitor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Parameter </a:t>
            </a:r>
          </a:p>
          <a:p>
            <a:pPr lvl="1"/>
            <a:r>
              <a:rPr lang="en-US" dirty="0" smtClean="0"/>
              <a:t>CO ,CI</a:t>
            </a:r>
          </a:p>
          <a:p>
            <a:pPr lvl="1"/>
            <a:r>
              <a:rPr lang="en-US" dirty="0" smtClean="0"/>
              <a:t>SV ,SVV</a:t>
            </a:r>
          </a:p>
          <a:p>
            <a:pPr lvl="1"/>
            <a:r>
              <a:rPr lang="en-US" dirty="0" err="1" smtClean="0"/>
              <a:t>FTc</a:t>
            </a:r>
            <a:endParaRPr lang="en-US" dirty="0" smtClean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102" y="2060848"/>
            <a:ext cx="5166697" cy="389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0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13792"/>
            <a:ext cx="8229600" cy="1143000"/>
          </a:xfrm>
        </p:spPr>
        <p:txBody>
          <a:bodyPr/>
          <a:lstStyle/>
          <a:p>
            <a:r>
              <a:rPr lang="en-US" b="1" dirty="0"/>
              <a:t>Esophageal </a:t>
            </a:r>
            <a:r>
              <a:rPr lang="en-US" b="1" dirty="0" err="1"/>
              <a:t>doppler</a:t>
            </a:r>
            <a:r>
              <a:rPr lang="en-US" b="1" dirty="0"/>
              <a:t> monitor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5832648" cy="513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36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3930" y="332656"/>
            <a:ext cx="8229600" cy="1143000"/>
          </a:xfrm>
        </p:spPr>
        <p:txBody>
          <a:bodyPr/>
          <a:lstStyle/>
          <a:p>
            <a:r>
              <a:rPr lang="en-US" b="1" dirty="0"/>
              <a:t>Esophageal </a:t>
            </a:r>
            <a:r>
              <a:rPr lang="en-US" b="1" dirty="0" err="1"/>
              <a:t>doppler</a:t>
            </a:r>
            <a:r>
              <a:rPr lang="en-US" b="1" dirty="0"/>
              <a:t> monitor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392488" cy="526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9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Limitations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Aortic </a:t>
            </a:r>
            <a:r>
              <a:rPr lang="en-US" dirty="0"/>
              <a:t>pathology or compression or due </a:t>
            </a:r>
            <a:r>
              <a:rPr lang="en-US" dirty="0" smtClean="0"/>
              <a:t>to abnormal </a:t>
            </a:r>
            <a:r>
              <a:rPr lang="en-US" dirty="0"/>
              <a:t>upper to lower body blood </a:t>
            </a:r>
            <a:r>
              <a:rPr lang="en-US" dirty="0" smtClean="0"/>
              <a:t>flow distribution</a:t>
            </a:r>
          </a:p>
          <a:p>
            <a:endParaRPr lang="en-US" dirty="0"/>
          </a:p>
          <a:p>
            <a:r>
              <a:rPr lang="en-US" dirty="0" smtClean="0"/>
              <a:t>Aortic </a:t>
            </a:r>
            <a:r>
              <a:rPr lang="en-US" dirty="0"/>
              <a:t>cross-sectional area - Not </a:t>
            </a:r>
            <a:r>
              <a:rPr lang="en-US" dirty="0" smtClean="0"/>
              <a:t>constant </a:t>
            </a:r>
          </a:p>
          <a:p>
            <a:pPr lvl="1"/>
            <a:r>
              <a:rPr lang="en-US" dirty="0" smtClean="0"/>
              <a:t>Change </a:t>
            </a:r>
            <a:r>
              <a:rPr lang="en-US" dirty="0"/>
              <a:t>in pulse pressure, vascular tone, </a:t>
            </a:r>
            <a:r>
              <a:rPr lang="en-US" dirty="0" smtClean="0"/>
              <a:t>aortic compliance</a:t>
            </a:r>
            <a:r>
              <a:rPr lang="en-US" dirty="0"/>
              <a:t>, volume status, or catecholamine use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548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Limitations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Probe </a:t>
            </a:r>
            <a:r>
              <a:rPr lang="en-US" dirty="0"/>
              <a:t>position - Critical to obtain </a:t>
            </a:r>
            <a:r>
              <a:rPr lang="en-US" dirty="0" smtClean="0"/>
              <a:t>accurate measurement </a:t>
            </a:r>
            <a:r>
              <a:rPr lang="en-US" dirty="0"/>
              <a:t>for blood flow and aortic </a:t>
            </a:r>
            <a:r>
              <a:rPr lang="en-US" dirty="0" err="1" smtClean="0"/>
              <a:t>crosssectional</a:t>
            </a:r>
            <a:r>
              <a:rPr lang="en-US" dirty="0"/>
              <a:t> </a:t>
            </a:r>
            <a:r>
              <a:rPr lang="en-US" dirty="0" smtClean="0"/>
              <a:t>measurement</a:t>
            </a:r>
          </a:p>
          <a:p>
            <a:endParaRPr lang="en-US" dirty="0"/>
          </a:p>
          <a:p>
            <a:r>
              <a:rPr lang="en-US" dirty="0"/>
              <a:t>Flow measuring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Only in descending aorta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70% total flow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7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Partial CO2 rebreathing </a:t>
            </a:r>
            <a:r>
              <a:rPr lang="en-US" b="1" dirty="0" smtClean="0"/>
              <a:t>technique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method </a:t>
            </a:r>
            <a:r>
              <a:rPr lang="en-US" dirty="0" smtClean="0"/>
              <a:t>applies Fick’s principle</a:t>
            </a:r>
          </a:p>
          <a:p>
            <a:r>
              <a:rPr lang="en-US" dirty="0"/>
              <a:t>by </a:t>
            </a:r>
            <a:r>
              <a:rPr lang="en-US" dirty="0" smtClean="0"/>
              <a:t>using expired </a:t>
            </a:r>
            <a:r>
              <a:rPr lang="en-US" dirty="0"/>
              <a:t>carbon dioxide (CO2) concentration as an </a:t>
            </a:r>
            <a:r>
              <a:rPr lang="en-US" dirty="0" smtClean="0"/>
              <a:t>indicator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VCO2 - the </a:t>
            </a:r>
            <a:r>
              <a:rPr lang="en-US" dirty="0"/>
              <a:t>difference between inspired </a:t>
            </a:r>
            <a:r>
              <a:rPr lang="en-US" dirty="0" smtClean="0"/>
              <a:t>and expired </a:t>
            </a:r>
            <a:r>
              <a:rPr lang="en-US" dirty="0"/>
              <a:t>CO2 </a:t>
            </a:r>
            <a:r>
              <a:rPr lang="en-US" dirty="0" smtClean="0"/>
              <a:t>content</a:t>
            </a:r>
          </a:p>
          <a:p>
            <a:r>
              <a:rPr lang="en-US" dirty="0" smtClean="0"/>
              <a:t>CvCO2 - estimated </a:t>
            </a:r>
            <a:r>
              <a:rPr lang="en-US" dirty="0"/>
              <a:t>by using a </a:t>
            </a:r>
            <a:r>
              <a:rPr lang="en-US" dirty="0" smtClean="0"/>
              <a:t>partial rebreathing technique</a:t>
            </a:r>
          </a:p>
          <a:p>
            <a:r>
              <a:rPr lang="en-US" dirty="0" smtClean="0"/>
              <a:t>CaCO2 </a:t>
            </a:r>
            <a:r>
              <a:rPr lang="en-US" dirty="0"/>
              <a:t>is estimated from </a:t>
            </a:r>
            <a:r>
              <a:rPr lang="en-US" dirty="0" smtClean="0"/>
              <a:t>the PaCO2 </a:t>
            </a:r>
            <a:r>
              <a:rPr lang="en-US" dirty="0"/>
              <a:t>and the end-tidal CO2</a:t>
            </a:r>
            <a:endParaRPr lang="th-TH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18017"/>
            <a:ext cx="3816424" cy="62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8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Partial CO2 rebreathing </a:t>
            </a:r>
            <a:r>
              <a:rPr lang="en-US" b="1" dirty="0" smtClean="0"/>
              <a:t>technique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Because the diffusion rate of carbon dioxide is 22 </a:t>
            </a:r>
            <a:r>
              <a:rPr lang="en-US" dirty="0" smtClean="0"/>
              <a:t>times more </a:t>
            </a:r>
            <a:r>
              <a:rPr lang="en-US" dirty="0"/>
              <a:t>rapid than that oxygen, it is assumed that no </a:t>
            </a:r>
            <a:r>
              <a:rPr lang="en-US" dirty="0" smtClean="0"/>
              <a:t>difference in </a:t>
            </a:r>
            <a:r>
              <a:rPr lang="en-US" dirty="0"/>
              <a:t>venous CO2 (CvCO2) will </a:t>
            </a:r>
            <a:r>
              <a:rPr lang="en-US" dirty="0" smtClean="0"/>
              <a:t>occur</a:t>
            </a:r>
            <a:endParaRPr lang="th-TH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3816424" cy="62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4437111"/>
            <a:ext cx="3411835" cy="8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ูณ 4"/>
          <p:cNvSpPr/>
          <p:nvPr/>
        </p:nvSpPr>
        <p:spPr>
          <a:xfrm>
            <a:off x="3779912" y="3429000"/>
            <a:ext cx="1152128" cy="720080"/>
          </a:xfrm>
          <a:prstGeom prst="mathMultiply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000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3262"/>
            <a:ext cx="6984776" cy="60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0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8898</TotalTime>
  <Words>2302</Words>
  <Application>Microsoft Office PowerPoint</Application>
  <PresentationFormat>นำเสนอทางหน้าจอ (4:3)</PresentationFormat>
  <Paragraphs>482</Paragraphs>
  <Slides>122</Slides>
  <Notes>4</Notes>
  <HiddenSlides>13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122</vt:i4>
      </vt:variant>
    </vt:vector>
  </HeadingPairs>
  <TitlesOfParts>
    <vt:vector size="123" baseType="lpstr">
      <vt:lpstr>ไหลเวียน</vt:lpstr>
      <vt:lpstr>Collective review  Cardiac output monitoring</vt:lpstr>
      <vt:lpstr>Why monitor cardiac output ?</vt:lpstr>
      <vt:lpstr>งานนำเสนอ PowerPoint</vt:lpstr>
      <vt:lpstr>งานนำเสนอ PowerPoint</vt:lpstr>
      <vt:lpstr>                                     Fick's Principle</vt:lpstr>
      <vt:lpstr>                                     Fick's Principle</vt:lpstr>
      <vt:lpstr>งานนำเสนอ PowerPoint</vt:lpstr>
      <vt:lpstr>Cardiac output monitoring</vt:lpstr>
      <vt:lpstr>Cardiac output monitoring </vt:lpstr>
      <vt:lpstr>Invasive  cardiac output monitoring</vt:lpstr>
      <vt:lpstr>    Pulmonary artery catheter</vt:lpstr>
      <vt:lpstr>Pulmonary artery catheter</vt:lpstr>
      <vt:lpstr>Pulmonary artery catheter</vt:lpstr>
      <vt:lpstr>Pulmonary artery catheter</vt:lpstr>
      <vt:lpstr>Pulmonary artery catheter</vt:lpstr>
      <vt:lpstr>งานนำเสนอ PowerPoint</vt:lpstr>
      <vt:lpstr>งานนำเสนอ PowerPoint</vt:lpstr>
      <vt:lpstr>Semi-invasive  cardiac output monitoring </vt:lpstr>
      <vt:lpstr>Pulse contour analysis</vt:lpstr>
      <vt:lpstr>PiCCO</vt:lpstr>
      <vt:lpstr>งานนำเสนอ PowerPoint</vt:lpstr>
      <vt:lpstr>งานนำเสนอ PowerPoint</vt:lpstr>
      <vt:lpstr>PiCCO</vt:lpstr>
      <vt:lpstr>งานนำเสนอ PowerPoint</vt:lpstr>
      <vt:lpstr>PiCCO</vt:lpstr>
      <vt:lpstr>PiCCO</vt:lpstr>
      <vt:lpstr>PiCCO</vt:lpstr>
      <vt:lpstr>PiCCO</vt:lpstr>
      <vt:lpstr>PiCCO</vt:lpstr>
      <vt:lpstr>งานนำเสนอ PowerPoint</vt:lpstr>
      <vt:lpstr>งานนำเสนอ PowerPoint</vt:lpstr>
      <vt:lpstr>งานนำเสนอ PowerPoint</vt:lpstr>
      <vt:lpstr>PiCCO</vt:lpstr>
      <vt:lpstr>LiDCO</vt:lpstr>
      <vt:lpstr>งานนำเสนอ PowerPoint</vt:lpstr>
      <vt:lpstr>LiDCO</vt:lpstr>
      <vt:lpstr>LiDCO</vt:lpstr>
      <vt:lpstr>LiDCO</vt:lpstr>
      <vt:lpstr>LiDCO</vt:lpstr>
      <vt:lpstr>LiDCO</vt:lpstr>
      <vt:lpstr>งานนำเสนอ PowerPoint</vt:lpstr>
      <vt:lpstr>งานนำเสนอ PowerPoint</vt:lpstr>
      <vt:lpstr>Volume View</vt:lpstr>
      <vt:lpstr>Volume View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Volume view</vt:lpstr>
      <vt:lpstr>งานนำเสนอ PowerPoint</vt:lpstr>
      <vt:lpstr>งานนำเสนอ PowerPoint</vt:lpstr>
      <vt:lpstr> </vt:lpstr>
      <vt:lpstr>GEDV- Global End Diastolic Volume</vt:lpstr>
      <vt:lpstr>GEDV- Global End Diastolic Volume</vt:lpstr>
      <vt:lpstr>GEDV- Global End Diastolic Volume</vt:lpstr>
      <vt:lpstr>GEDV- Global End Diastolic Volume</vt:lpstr>
      <vt:lpstr>EVLW-Extra Vascular Lung Water</vt:lpstr>
      <vt:lpstr>EVLW-Extra Vascular Lung Water</vt:lpstr>
      <vt:lpstr>EVLW-Extra Vascular Lung Water</vt:lpstr>
      <vt:lpstr>EVLW-Extra Vascular Lung Water</vt:lpstr>
      <vt:lpstr>Limitations</vt:lpstr>
      <vt:lpstr>Limitations</vt:lpstr>
      <vt:lpstr>Applications in ICU</vt:lpstr>
      <vt:lpstr>Applications in ICU</vt:lpstr>
      <vt:lpstr>FloTrac</vt:lpstr>
      <vt:lpstr>งานนำเสนอ PowerPoint</vt:lpstr>
      <vt:lpstr>งานนำเสนอ PowerPoint</vt:lpstr>
      <vt:lpstr>งานนำเสนอ PowerPoint</vt:lpstr>
      <vt:lpstr>FloTrac</vt:lpstr>
      <vt:lpstr>FloTrac</vt:lpstr>
      <vt:lpstr>FloTrac</vt:lpstr>
      <vt:lpstr>FloTrac</vt:lpstr>
      <vt:lpstr>PRAM</vt:lpstr>
      <vt:lpstr>PRAM</vt:lpstr>
      <vt:lpstr>PRAM</vt:lpstr>
      <vt:lpstr>PRAM</vt:lpstr>
      <vt:lpstr>Transesophageal echocardiogram (TEE)</vt:lpstr>
      <vt:lpstr> Indications</vt:lpstr>
      <vt:lpstr> Indications</vt:lpstr>
      <vt:lpstr> Indications</vt:lpstr>
      <vt:lpstr>Transesophageal echocardiogram (TEE)</vt:lpstr>
      <vt:lpstr>Transesophageal echocardiogram (TEE)</vt:lpstr>
      <vt:lpstr>Absolute contraindication</vt:lpstr>
      <vt:lpstr>Relative contraindication</vt:lpstr>
      <vt:lpstr>Relative contraindication</vt:lpstr>
      <vt:lpstr>Esophageal doppler monitor</vt:lpstr>
      <vt:lpstr>Esophageal doppler monitor</vt:lpstr>
      <vt:lpstr>งานนำเสนอ PowerPoint</vt:lpstr>
      <vt:lpstr>งานนำเสนอ PowerPoint</vt:lpstr>
      <vt:lpstr>งานนำเสนอ PowerPoint</vt:lpstr>
      <vt:lpstr>Esophageal doppler monitor</vt:lpstr>
      <vt:lpstr>Esophageal doppler monitor</vt:lpstr>
      <vt:lpstr>Esophageal doppler monitor</vt:lpstr>
      <vt:lpstr>Limitations</vt:lpstr>
      <vt:lpstr>Limitations</vt:lpstr>
      <vt:lpstr>Partial CO2 rebreathing technique</vt:lpstr>
      <vt:lpstr>Partial CO2 rebreathing technique</vt:lpstr>
      <vt:lpstr>งานนำเสนอ PowerPoint</vt:lpstr>
      <vt:lpstr>งานนำเสนอ PowerPoint</vt:lpstr>
      <vt:lpstr>งานนำเสนอ PowerPoint</vt:lpstr>
      <vt:lpstr>Partial CO2 rebreathing technique</vt:lpstr>
      <vt:lpstr>Non-invasive  cardiac output monitoring </vt:lpstr>
      <vt:lpstr>Thoracic electrical bioimpedance (TEB)</vt:lpstr>
      <vt:lpstr>Thoracic electrical bioimpedance (TEB)</vt:lpstr>
      <vt:lpstr>Thoracic electrical bioimpedance (TEB)</vt:lpstr>
      <vt:lpstr>Thoracic electrical bioimpedance (TEB)</vt:lpstr>
      <vt:lpstr>Electrical bioreactance cardiography</vt:lpstr>
      <vt:lpstr>Electrical bioreactance cardiography(EB)</vt:lpstr>
      <vt:lpstr>Electrical bioreactance cardiography</vt:lpstr>
      <vt:lpstr>Electrical bioreactance cardiography</vt:lpstr>
      <vt:lpstr>The ccNexfin system</vt:lpstr>
      <vt:lpstr>The ccNexfin system</vt:lpstr>
      <vt:lpstr>The ccNexfin system</vt:lpstr>
      <vt:lpstr>The ccNexfin system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References 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109</cp:revision>
  <dcterms:created xsi:type="dcterms:W3CDTF">2017-09-24T11:50:45Z</dcterms:created>
  <dcterms:modified xsi:type="dcterms:W3CDTF">2017-10-10T18:48:01Z</dcterms:modified>
</cp:coreProperties>
</file>